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1173" r:id="rId2"/>
    <p:sldId id="781" r:id="rId3"/>
    <p:sldId id="485" r:id="rId4"/>
    <p:sldId id="1176" r:id="rId5"/>
    <p:sldId id="257" r:id="rId6"/>
    <p:sldId id="267" r:id="rId7"/>
    <p:sldId id="261" r:id="rId8"/>
    <p:sldId id="259" r:id="rId9"/>
    <p:sldId id="262" r:id="rId10"/>
    <p:sldId id="268" r:id="rId11"/>
    <p:sldId id="265" r:id="rId12"/>
    <p:sldId id="266" r:id="rId13"/>
    <p:sldId id="1174" r:id="rId14"/>
    <p:sldId id="1177" r:id="rId15"/>
    <p:sldId id="264" r:id="rId16"/>
    <p:sldId id="269" r:id="rId17"/>
    <p:sldId id="270" r:id="rId18"/>
    <p:sldId id="271" r:id="rId19"/>
    <p:sldId id="272" r:id="rId20"/>
    <p:sldId id="274" r:id="rId21"/>
    <p:sldId id="275" r:id="rId22"/>
    <p:sldId id="276" r:id="rId23"/>
    <p:sldId id="277" r:id="rId24"/>
    <p:sldId id="273" r:id="rId25"/>
    <p:sldId id="278" r:id="rId26"/>
    <p:sldId id="279" r:id="rId27"/>
    <p:sldId id="347" r:id="rId28"/>
    <p:sldId id="1175" r:id="rId29"/>
  </p:sldIdLst>
  <p:sldSz cx="10287000" cy="6858000" type="35mm"/>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2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B4F1B6-AD2A-4EA8-B257-DB98F90C9C79}" v="75" dt="2023-12-06T23:17:10.6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68" d="100"/>
          <a:sy n="68" d="100"/>
        </p:scale>
        <p:origin x="1146" y="72"/>
      </p:cViewPr>
      <p:guideLst>
        <p:guide orient="horz" pos="2136"/>
        <p:guide pos="32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A6115E-1024-412F-8C89-2FF602C903D4}" type="datetimeFigureOut">
              <a:rPr lang="en-US" smtClean="0"/>
              <a:t>12/7/2023</a:t>
            </a:fld>
            <a:endParaRPr lang="en-US" dirty="0"/>
          </a:p>
        </p:txBody>
      </p:sp>
      <p:sp>
        <p:nvSpPr>
          <p:cNvPr id="4" name="Slide Image Placeholder 3"/>
          <p:cNvSpPr>
            <a:spLocks noGrp="1" noRot="1" noChangeAspect="1"/>
          </p:cNvSpPr>
          <p:nvPr>
            <p:ph type="sldImg" idx="2"/>
          </p:nvPr>
        </p:nvSpPr>
        <p:spPr>
          <a:xfrm>
            <a:off x="1114425" y="1143000"/>
            <a:ext cx="462915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720863-91BA-47A2-99F2-11C90BDEFAD5}" type="slidenum">
              <a:rPr lang="en-US" smtClean="0"/>
              <a:t>‹#›</a:t>
            </a:fld>
            <a:endParaRPr lang="en-US" dirty="0"/>
          </a:p>
        </p:txBody>
      </p:sp>
    </p:spTree>
    <p:extLst>
      <p:ext uri="{BB962C8B-B14F-4D97-AF65-F5344CB8AC3E}">
        <p14:creationId xmlns:p14="http://schemas.microsoft.com/office/powerpoint/2010/main" val="2872149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0105F1-D011-4AF8-9FAE-BC91AB35900B}" type="slidenum">
              <a:rPr lang="ar-SA" altLang="en-US">
                <a:solidFill>
                  <a:srgbClr val="000000"/>
                </a:solidFill>
                <a:latin typeface="Arial" panose="020B0604020202020204" pitchFamily="34" charset="0"/>
              </a:rPr>
              <a:pPr>
                <a:spcBef>
                  <a:spcPct val="0"/>
                </a:spcBef>
              </a:pPr>
              <a:t>1</a:t>
            </a:fld>
            <a:endParaRPr lang="en-US" altLang="en-US" dirty="0">
              <a:solidFill>
                <a:srgbClr val="000000"/>
              </a:solidFill>
              <a:latin typeface="Arial" panose="020B0604020202020204" pitchFamily="34" charset="0"/>
            </a:endParaRPr>
          </a:p>
        </p:txBody>
      </p:sp>
      <p:sp>
        <p:nvSpPr>
          <p:cNvPr id="18435" name="Rectangle 7"/>
          <p:cNvSpPr txBox="1">
            <a:spLocks noGrp="1" noChangeArrowheads="1"/>
          </p:cNvSpPr>
          <p:nvPr/>
        </p:nvSpPr>
        <p:spPr bwMode="auto">
          <a:xfrm>
            <a:off x="1588" y="6513513"/>
            <a:ext cx="3963987"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rtl="1" eaLnBrk="1" hangingPunct="1">
              <a:spcBef>
                <a:spcPct val="0"/>
              </a:spcBef>
            </a:pPr>
            <a:fld id="{694FABBF-34E0-4B17-AA65-201FF23236AC}" type="slidenum">
              <a:rPr lang="ar-SA" altLang="en-US">
                <a:solidFill>
                  <a:srgbClr val="000000"/>
                </a:solidFill>
                <a:latin typeface="Times New Roman" panose="02020603050405020304" pitchFamily="18" charset="0"/>
              </a:rPr>
              <a:pPr rtl="1" eaLnBrk="1" hangingPunct="1">
                <a:spcBef>
                  <a:spcPct val="0"/>
                </a:spcBef>
              </a:pPr>
              <a:t>1</a:t>
            </a:fld>
            <a:endParaRPr lang="en-US" altLang="en-US" dirty="0">
              <a:solidFill>
                <a:srgbClr val="000000"/>
              </a:solidFill>
              <a:latin typeface="Times New Roman" panose="02020603050405020304" pitchFamily="18" charset="0"/>
            </a:endParaRPr>
          </a:p>
        </p:txBody>
      </p:sp>
      <p:sp>
        <p:nvSpPr>
          <p:cNvPr id="1843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7" name="Rectangle 3"/>
          <p:cNvSpPr>
            <a:spLocks noGrp="1" noChangeArrowheads="1"/>
          </p:cNvSpPr>
          <p:nvPr>
            <p:ph type="body" idx="1"/>
          </p:nvPr>
        </p:nvSpPr>
        <p:spPr bwMode="auto">
          <a:xfrm>
            <a:off x="1217613" y="3257550"/>
            <a:ext cx="6708775" cy="3086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ar-EG" altLang="en-US" dirty="0">
              <a:latin typeface="Arial" panose="020B0604020202020204" pitchFamily="34" charset="0"/>
            </a:endParaRPr>
          </a:p>
        </p:txBody>
      </p:sp>
    </p:spTree>
    <p:extLst>
      <p:ext uri="{BB962C8B-B14F-4D97-AF65-F5344CB8AC3E}">
        <p14:creationId xmlns:p14="http://schemas.microsoft.com/office/powerpoint/2010/main" val="699655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512D4C4-AB2A-4436-B8B8-1DE6982039D0}" type="slidenum">
              <a:rPr lang="en-US" altLang="en-US" smtClean="0">
                <a:latin typeface="Arial" panose="020B0604020202020204" pitchFamily="34" charset="0"/>
              </a:rPr>
              <a:pPr>
                <a:spcBef>
                  <a:spcPct val="0"/>
                </a:spcBef>
              </a:pPr>
              <a:t>2</a:t>
            </a:fld>
            <a:endParaRPr lang="en-US" altLang="en-US" dirty="0">
              <a:latin typeface="Arial" panose="020B0604020202020204" pitchFamily="34" charset="0"/>
            </a:endParaRPr>
          </a:p>
        </p:txBody>
      </p:sp>
      <p:sp>
        <p:nvSpPr>
          <p:cNvPr id="81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v-SE"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1122363"/>
            <a:ext cx="874395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85875" y="3602038"/>
            <a:ext cx="771525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4F04AC4-5A9C-47B0-855C-53E23038CFAC}" type="datetimeFigureOut">
              <a:rPr lang="en-US" smtClean="0"/>
              <a:t>12/7/2023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5A36B4-3886-4CAE-964C-A41B39357639}" type="slidenum">
              <a:rPr lang="en-US" smtClean="0"/>
              <a:t>‹#›</a:t>
            </a:fld>
            <a:endParaRPr lang="en-US" dirty="0"/>
          </a:p>
        </p:txBody>
      </p:sp>
    </p:spTree>
    <p:extLst>
      <p:ext uri="{BB962C8B-B14F-4D97-AF65-F5344CB8AC3E}">
        <p14:creationId xmlns:p14="http://schemas.microsoft.com/office/powerpoint/2010/main" val="1618845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F04AC4-5A9C-47B0-855C-53E23038CFAC}" type="datetimeFigureOut">
              <a:rPr lang="en-US" smtClean="0"/>
              <a:t>12/7/2023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5A36B4-3886-4CAE-964C-A41B39357639}" type="slidenum">
              <a:rPr lang="en-US" smtClean="0"/>
              <a:t>‹#›</a:t>
            </a:fld>
            <a:endParaRPr lang="en-US" dirty="0"/>
          </a:p>
        </p:txBody>
      </p:sp>
    </p:spTree>
    <p:extLst>
      <p:ext uri="{BB962C8B-B14F-4D97-AF65-F5344CB8AC3E}">
        <p14:creationId xmlns:p14="http://schemas.microsoft.com/office/powerpoint/2010/main" val="558804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1635" y="365125"/>
            <a:ext cx="2218134"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07232" y="365125"/>
            <a:ext cx="652581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F04AC4-5A9C-47B0-855C-53E23038CFAC}" type="datetimeFigureOut">
              <a:rPr lang="en-US" smtClean="0"/>
              <a:t>12/7/2023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5A36B4-3886-4CAE-964C-A41B39357639}" type="slidenum">
              <a:rPr lang="en-US" smtClean="0"/>
              <a:t>‹#›</a:t>
            </a:fld>
            <a:endParaRPr lang="en-US" dirty="0"/>
          </a:p>
        </p:txBody>
      </p:sp>
    </p:spTree>
    <p:extLst>
      <p:ext uri="{BB962C8B-B14F-4D97-AF65-F5344CB8AC3E}">
        <p14:creationId xmlns:p14="http://schemas.microsoft.com/office/powerpoint/2010/main" val="123891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F04AC4-5A9C-47B0-855C-53E23038CFAC}" type="datetimeFigureOut">
              <a:rPr lang="en-US" smtClean="0"/>
              <a:t>12/7/2023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5A36B4-3886-4CAE-964C-A41B39357639}" type="slidenum">
              <a:rPr lang="en-US" smtClean="0"/>
              <a:t>‹#›</a:t>
            </a:fld>
            <a:endParaRPr lang="en-US" dirty="0"/>
          </a:p>
        </p:txBody>
      </p:sp>
    </p:spTree>
    <p:extLst>
      <p:ext uri="{BB962C8B-B14F-4D97-AF65-F5344CB8AC3E}">
        <p14:creationId xmlns:p14="http://schemas.microsoft.com/office/powerpoint/2010/main" val="1128692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1874" y="1709740"/>
            <a:ext cx="8872538"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701874" y="4589465"/>
            <a:ext cx="8872538"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F04AC4-5A9C-47B0-855C-53E23038CFAC}" type="datetimeFigureOut">
              <a:rPr lang="en-US" smtClean="0"/>
              <a:t>12/7/2023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5A36B4-3886-4CAE-964C-A41B39357639}" type="slidenum">
              <a:rPr lang="en-US" smtClean="0"/>
              <a:t>‹#›</a:t>
            </a:fld>
            <a:endParaRPr lang="en-US" dirty="0"/>
          </a:p>
        </p:txBody>
      </p:sp>
    </p:spTree>
    <p:extLst>
      <p:ext uri="{BB962C8B-B14F-4D97-AF65-F5344CB8AC3E}">
        <p14:creationId xmlns:p14="http://schemas.microsoft.com/office/powerpoint/2010/main" val="2413434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07231" y="1825625"/>
            <a:ext cx="437197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207794" y="1825625"/>
            <a:ext cx="437197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4F04AC4-5A9C-47B0-855C-53E23038CFAC}" type="datetimeFigureOut">
              <a:rPr lang="en-US" smtClean="0"/>
              <a:t>12/7/2023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5A36B4-3886-4CAE-964C-A41B39357639}" type="slidenum">
              <a:rPr lang="en-US" smtClean="0"/>
              <a:t>‹#›</a:t>
            </a:fld>
            <a:endParaRPr lang="en-US" dirty="0"/>
          </a:p>
        </p:txBody>
      </p:sp>
    </p:spTree>
    <p:extLst>
      <p:ext uri="{BB962C8B-B14F-4D97-AF65-F5344CB8AC3E}">
        <p14:creationId xmlns:p14="http://schemas.microsoft.com/office/powerpoint/2010/main" val="2615365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8571" y="365127"/>
            <a:ext cx="8872538"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708572" y="1681163"/>
            <a:ext cx="435188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08572" y="2505075"/>
            <a:ext cx="4351883"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207794" y="1681163"/>
            <a:ext cx="437331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207794" y="2505075"/>
            <a:ext cx="437331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F04AC4-5A9C-47B0-855C-53E23038CFAC}" type="datetimeFigureOut">
              <a:rPr lang="en-US" smtClean="0"/>
              <a:t>12/7/2023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25A36B4-3886-4CAE-964C-A41B39357639}" type="slidenum">
              <a:rPr lang="en-US" smtClean="0"/>
              <a:t>‹#›</a:t>
            </a:fld>
            <a:endParaRPr lang="en-US" dirty="0"/>
          </a:p>
        </p:txBody>
      </p:sp>
    </p:spTree>
    <p:extLst>
      <p:ext uri="{BB962C8B-B14F-4D97-AF65-F5344CB8AC3E}">
        <p14:creationId xmlns:p14="http://schemas.microsoft.com/office/powerpoint/2010/main" val="2257743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4F04AC4-5A9C-47B0-855C-53E23038CFAC}" type="datetimeFigureOut">
              <a:rPr lang="en-US" smtClean="0"/>
              <a:t>12/7/2023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25A36B4-3886-4CAE-964C-A41B39357639}" type="slidenum">
              <a:rPr lang="en-US" smtClean="0"/>
              <a:t>‹#›</a:t>
            </a:fld>
            <a:endParaRPr lang="en-US" dirty="0"/>
          </a:p>
        </p:txBody>
      </p:sp>
    </p:spTree>
    <p:extLst>
      <p:ext uri="{BB962C8B-B14F-4D97-AF65-F5344CB8AC3E}">
        <p14:creationId xmlns:p14="http://schemas.microsoft.com/office/powerpoint/2010/main" val="3826052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F04AC4-5A9C-47B0-855C-53E23038CFAC}" type="datetimeFigureOut">
              <a:rPr lang="en-US" smtClean="0"/>
              <a:t>12/7/2023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25A36B4-3886-4CAE-964C-A41B39357639}" type="slidenum">
              <a:rPr lang="en-US" smtClean="0"/>
              <a:t>‹#›</a:t>
            </a:fld>
            <a:endParaRPr lang="en-US" dirty="0"/>
          </a:p>
        </p:txBody>
      </p:sp>
    </p:spTree>
    <p:extLst>
      <p:ext uri="{BB962C8B-B14F-4D97-AF65-F5344CB8AC3E}">
        <p14:creationId xmlns:p14="http://schemas.microsoft.com/office/powerpoint/2010/main" val="1738846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71" y="457200"/>
            <a:ext cx="3317825"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373315" y="987427"/>
            <a:ext cx="5207794"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71" y="2057400"/>
            <a:ext cx="3317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F04AC4-5A9C-47B0-855C-53E23038CFAC}" type="datetimeFigureOut">
              <a:rPr lang="en-US" smtClean="0"/>
              <a:t>12/7/2023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5A36B4-3886-4CAE-964C-A41B39357639}" type="slidenum">
              <a:rPr lang="en-US" smtClean="0"/>
              <a:t>‹#›</a:t>
            </a:fld>
            <a:endParaRPr lang="en-US" dirty="0"/>
          </a:p>
        </p:txBody>
      </p:sp>
    </p:spTree>
    <p:extLst>
      <p:ext uri="{BB962C8B-B14F-4D97-AF65-F5344CB8AC3E}">
        <p14:creationId xmlns:p14="http://schemas.microsoft.com/office/powerpoint/2010/main" val="1245167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71" y="457200"/>
            <a:ext cx="3317825"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373315" y="987427"/>
            <a:ext cx="5207794"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08571" y="2057400"/>
            <a:ext cx="3317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F04AC4-5A9C-47B0-855C-53E23038CFAC}" type="datetimeFigureOut">
              <a:rPr lang="en-US" smtClean="0"/>
              <a:t>12/7/2023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5A36B4-3886-4CAE-964C-A41B39357639}" type="slidenum">
              <a:rPr lang="en-US" smtClean="0"/>
              <a:t>‹#›</a:t>
            </a:fld>
            <a:endParaRPr lang="en-US" dirty="0"/>
          </a:p>
        </p:txBody>
      </p:sp>
    </p:spTree>
    <p:extLst>
      <p:ext uri="{BB962C8B-B14F-4D97-AF65-F5344CB8AC3E}">
        <p14:creationId xmlns:p14="http://schemas.microsoft.com/office/powerpoint/2010/main" val="2484360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7231" y="365127"/>
            <a:ext cx="8872538"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7231" y="1825625"/>
            <a:ext cx="887253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7231" y="6356352"/>
            <a:ext cx="231457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F04AC4-5A9C-47B0-855C-53E23038CFAC}" type="datetimeFigureOut">
              <a:rPr lang="en-US" smtClean="0"/>
              <a:t>12/7/2023</a:t>
            </a:fld>
            <a:endParaRPr lang="en-US" dirty="0"/>
          </a:p>
        </p:txBody>
      </p:sp>
      <p:sp>
        <p:nvSpPr>
          <p:cNvPr id="5" name="Footer Placeholder 4"/>
          <p:cNvSpPr>
            <a:spLocks noGrp="1"/>
          </p:cNvSpPr>
          <p:nvPr>
            <p:ph type="ftr" sz="quarter" idx="3"/>
          </p:nvPr>
        </p:nvSpPr>
        <p:spPr>
          <a:xfrm>
            <a:off x="3407569" y="6356352"/>
            <a:ext cx="347186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265194" y="6356352"/>
            <a:ext cx="231457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5A36B4-3886-4CAE-964C-A41B39357639}" type="slidenum">
              <a:rPr lang="en-US" smtClean="0"/>
              <a:t>‹#›</a:t>
            </a:fld>
            <a:endParaRPr lang="en-US" dirty="0"/>
          </a:p>
        </p:txBody>
      </p:sp>
    </p:spTree>
    <p:extLst>
      <p:ext uri="{BB962C8B-B14F-4D97-AF65-F5344CB8AC3E}">
        <p14:creationId xmlns:p14="http://schemas.microsoft.com/office/powerpoint/2010/main" val="36864991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411"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7724" y="1760318"/>
            <a:ext cx="6421437" cy="33655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4744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D49C19A-FD1B-ACF1-BB07-FC9AF6AEB909}"/>
              </a:ext>
            </a:extLst>
          </p:cNvPr>
          <p:cNvPicPr>
            <a:picLocks noChangeAspect="1"/>
          </p:cNvPicPr>
          <p:nvPr/>
        </p:nvPicPr>
        <p:blipFill>
          <a:blip r:embed="rId2"/>
          <a:stretch>
            <a:fillRect/>
          </a:stretch>
        </p:blipFill>
        <p:spPr>
          <a:xfrm>
            <a:off x="1433182" y="2279278"/>
            <a:ext cx="2299443" cy="2299443"/>
          </a:xfrm>
          <a:prstGeom prst="rect">
            <a:avLst/>
          </a:prstGeom>
          <a:noFill/>
          <a:ln w="9525">
            <a:noFill/>
            <a:miter lim="800000"/>
            <a:headEnd/>
            <a:tailEnd/>
          </a:ln>
          <a:effectLst>
            <a:outerShdw blurRad="50800" dist="88900" dir="2700000" algn="tl" rotWithShape="0">
              <a:prstClr val="black">
                <a:alpha val="40000"/>
              </a:prstClr>
            </a:outerShdw>
          </a:effectLst>
        </p:spPr>
      </p:pic>
      <p:pic>
        <p:nvPicPr>
          <p:cNvPr id="1026" name="Picture 2" descr="About | muchchild2">
            <a:extLst>
              <a:ext uri="{FF2B5EF4-FFF2-40B4-BE49-F238E27FC236}">
                <a16:creationId xmlns:a16="http://schemas.microsoft.com/office/drawing/2014/main" id="{C6037BE0-0A37-E9E8-BC18-659D57D960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4376" y="2074472"/>
            <a:ext cx="2081944" cy="2307027"/>
          </a:xfrm>
          <a:prstGeom prst="rect">
            <a:avLst/>
          </a:prstGeom>
          <a:noFill/>
          <a:ln w="9525">
            <a:noFill/>
            <a:miter lim="800000"/>
            <a:headEnd/>
            <a:tailEnd/>
          </a:ln>
          <a:effectLst>
            <a:outerShdw blurRad="50800" dist="889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8564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6085" y="182056"/>
            <a:ext cx="4117181" cy="6515100"/>
          </a:xfrm>
          <a:prstGeom prst="rect">
            <a:avLst/>
          </a:prstGeom>
        </p:spPr>
      </p:pic>
      <p:pic>
        <p:nvPicPr>
          <p:cNvPr id="3" name="Picture 2"/>
          <p:cNvPicPr>
            <a:picLocks noChangeAspect="1"/>
          </p:cNvPicPr>
          <p:nvPr/>
        </p:nvPicPr>
        <p:blipFill>
          <a:blip r:embed="rId3"/>
          <a:stretch>
            <a:fillRect/>
          </a:stretch>
        </p:blipFill>
        <p:spPr>
          <a:xfrm>
            <a:off x="5632778" y="934821"/>
            <a:ext cx="4171474" cy="5003959"/>
          </a:xfrm>
          <a:prstGeom prst="rect">
            <a:avLst/>
          </a:prstGeom>
        </p:spPr>
      </p:pic>
    </p:spTree>
    <p:extLst>
      <p:ext uri="{BB962C8B-B14F-4D97-AF65-F5344CB8AC3E}">
        <p14:creationId xmlns:p14="http://schemas.microsoft.com/office/powerpoint/2010/main" val="3597404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42975" y="377286"/>
            <a:ext cx="8401050" cy="4057650"/>
          </a:xfrm>
          <a:prstGeom prst="rect">
            <a:avLst/>
          </a:prstGeom>
          <a:noFill/>
          <a:ln w="9525">
            <a:noFill/>
            <a:miter lim="800000"/>
            <a:headEnd/>
            <a:tailEnd/>
          </a:ln>
          <a:effectLst>
            <a:outerShdw blurRad="50800" dist="88900" dir="2700000" algn="tl" rotWithShape="0">
              <a:prstClr val="black">
                <a:alpha val="40000"/>
              </a:prstClr>
            </a:outerShdw>
          </a:effectLst>
        </p:spPr>
      </p:pic>
      <p:sp>
        <p:nvSpPr>
          <p:cNvPr id="3" name="TextBox 2"/>
          <p:cNvSpPr txBox="1"/>
          <p:nvPr/>
        </p:nvSpPr>
        <p:spPr>
          <a:xfrm>
            <a:off x="942975" y="4974955"/>
            <a:ext cx="8401050" cy="1200329"/>
          </a:xfrm>
          <a:prstGeom prst="rect">
            <a:avLst/>
          </a:prstGeom>
          <a:noFill/>
        </p:spPr>
        <p:txBody>
          <a:bodyPr wrap="square" rtlCol="0">
            <a:spAutoFit/>
          </a:bodyPr>
          <a:lstStyle/>
          <a:p>
            <a:pPr algn="just"/>
            <a:r>
              <a:rPr lang="en-US" sz="2400" dirty="0"/>
              <a:t>A retrospective study of children aged below 18 years diagnosed with D+HUS in Mansoura University Children Hospital, Egypt from January 2007 to December 2017.</a:t>
            </a:r>
          </a:p>
        </p:txBody>
      </p:sp>
    </p:spTree>
    <p:extLst>
      <p:ext uri="{BB962C8B-B14F-4D97-AF65-F5344CB8AC3E}">
        <p14:creationId xmlns:p14="http://schemas.microsoft.com/office/powerpoint/2010/main" val="457089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E67DD3-0F7F-FE14-EC80-B670E9FA38AF}"/>
              </a:ext>
            </a:extLst>
          </p:cNvPr>
          <p:cNvPicPr>
            <a:picLocks noChangeAspect="1"/>
          </p:cNvPicPr>
          <p:nvPr/>
        </p:nvPicPr>
        <p:blipFill>
          <a:blip r:embed="rId2"/>
          <a:stretch>
            <a:fillRect/>
          </a:stretch>
        </p:blipFill>
        <p:spPr>
          <a:xfrm>
            <a:off x="1462087" y="1400175"/>
            <a:ext cx="7362825" cy="4057650"/>
          </a:xfrm>
          <a:prstGeom prst="rect">
            <a:avLst/>
          </a:prstGeom>
          <a:noFill/>
          <a:ln w="9525">
            <a:noFill/>
            <a:miter lim="800000"/>
            <a:headEnd/>
            <a:tailEnd/>
          </a:ln>
          <a:effectLst>
            <a:outerShdw blurRad="50800" dist="88900" dir="2700000" algn="tl" rotWithShape="0">
              <a:prstClr val="black">
                <a:alpha val="40000"/>
              </a:prstClr>
            </a:outerShdw>
          </a:effectLst>
        </p:spPr>
      </p:pic>
    </p:spTree>
    <p:extLst>
      <p:ext uri="{BB962C8B-B14F-4D97-AF65-F5344CB8AC3E}">
        <p14:creationId xmlns:p14="http://schemas.microsoft.com/office/powerpoint/2010/main" val="1127913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E34C08D-98E3-363E-8191-D709A6443C92}"/>
              </a:ext>
            </a:extLst>
          </p:cNvPr>
          <p:cNvGrpSpPr/>
          <p:nvPr/>
        </p:nvGrpSpPr>
        <p:grpSpPr>
          <a:xfrm>
            <a:off x="0" y="491191"/>
            <a:ext cx="10301068" cy="5831762"/>
            <a:chOff x="0" y="871023"/>
            <a:chExt cx="10301068" cy="5831762"/>
          </a:xfrm>
        </p:grpSpPr>
        <p:pic>
          <p:nvPicPr>
            <p:cNvPr id="3" name="Picture 2">
              <a:extLst>
                <a:ext uri="{FF2B5EF4-FFF2-40B4-BE49-F238E27FC236}">
                  <a16:creationId xmlns:a16="http://schemas.microsoft.com/office/drawing/2014/main" id="{4FDB3F16-7D7F-B990-D0E9-EF63D9C867E7}"/>
                </a:ext>
              </a:extLst>
            </p:cNvPr>
            <p:cNvPicPr>
              <a:picLocks noChangeAspect="1"/>
            </p:cNvPicPr>
            <p:nvPr/>
          </p:nvPicPr>
          <p:blipFill>
            <a:blip r:embed="rId2"/>
            <a:stretch>
              <a:fillRect/>
            </a:stretch>
          </p:blipFill>
          <p:spPr>
            <a:xfrm>
              <a:off x="0" y="871023"/>
              <a:ext cx="10287000" cy="5115953"/>
            </a:xfrm>
            <a:prstGeom prst="rect">
              <a:avLst/>
            </a:prstGeom>
          </p:spPr>
        </p:pic>
        <p:pic>
          <p:nvPicPr>
            <p:cNvPr id="5" name="Picture 4">
              <a:extLst>
                <a:ext uri="{FF2B5EF4-FFF2-40B4-BE49-F238E27FC236}">
                  <a16:creationId xmlns:a16="http://schemas.microsoft.com/office/drawing/2014/main" id="{292F4185-3C86-4824-FC85-84BABDD8B013}"/>
                </a:ext>
              </a:extLst>
            </p:cNvPr>
            <p:cNvPicPr>
              <a:picLocks noChangeAspect="1"/>
            </p:cNvPicPr>
            <p:nvPr/>
          </p:nvPicPr>
          <p:blipFill>
            <a:blip r:embed="rId3"/>
            <a:stretch>
              <a:fillRect/>
            </a:stretch>
          </p:blipFill>
          <p:spPr>
            <a:xfrm>
              <a:off x="14068" y="5979235"/>
              <a:ext cx="10287000" cy="723550"/>
            </a:xfrm>
            <a:prstGeom prst="rect">
              <a:avLst/>
            </a:prstGeom>
          </p:spPr>
        </p:pic>
      </p:grpSp>
    </p:spTree>
    <p:extLst>
      <p:ext uri="{BB962C8B-B14F-4D97-AF65-F5344CB8AC3E}">
        <p14:creationId xmlns:p14="http://schemas.microsoft.com/office/powerpoint/2010/main" val="2939205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3EC99D0-8958-B0EA-52B1-0FF3C5FE22A2}"/>
              </a:ext>
            </a:extLst>
          </p:cNvPr>
          <p:cNvPicPr>
            <a:picLocks noChangeAspect="1"/>
          </p:cNvPicPr>
          <p:nvPr/>
        </p:nvPicPr>
        <p:blipFill>
          <a:blip r:embed="rId2"/>
          <a:stretch>
            <a:fillRect/>
          </a:stretch>
        </p:blipFill>
        <p:spPr>
          <a:xfrm>
            <a:off x="709774" y="422030"/>
            <a:ext cx="2119575" cy="2110155"/>
          </a:xfrm>
          <a:prstGeom prst="rect">
            <a:avLst/>
          </a:prstGeom>
          <a:noFill/>
          <a:ln w="9525">
            <a:noFill/>
            <a:miter lim="800000"/>
            <a:headEnd/>
            <a:tailEnd/>
          </a:ln>
          <a:effectLst>
            <a:outerShdw blurRad="50800" dist="88900" dir="2700000" algn="tl" rotWithShape="0">
              <a:prstClr val="black">
                <a:alpha val="40000"/>
              </a:prstClr>
            </a:outerShdw>
          </a:effectLst>
        </p:spPr>
      </p:pic>
      <p:pic>
        <p:nvPicPr>
          <p:cNvPr id="3" name="Picture 2">
            <a:extLst>
              <a:ext uri="{FF2B5EF4-FFF2-40B4-BE49-F238E27FC236}">
                <a16:creationId xmlns:a16="http://schemas.microsoft.com/office/drawing/2014/main" id="{4ECE4F4C-6C32-5490-1A8B-66C2A823247C}"/>
              </a:ext>
            </a:extLst>
          </p:cNvPr>
          <p:cNvPicPr>
            <a:picLocks noChangeAspect="1"/>
          </p:cNvPicPr>
          <p:nvPr/>
        </p:nvPicPr>
        <p:blipFill>
          <a:blip r:embed="rId3"/>
          <a:stretch>
            <a:fillRect/>
          </a:stretch>
        </p:blipFill>
        <p:spPr>
          <a:xfrm>
            <a:off x="2971800" y="3270885"/>
            <a:ext cx="4343400" cy="1047750"/>
          </a:xfrm>
          <a:prstGeom prst="rect">
            <a:avLst/>
          </a:prstGeom>
          <a:noFill/>
          <a:ln w="9525">
            <a:noFill/>
            <a:miter lim="800000"/>
            <a:headEnd/>
            <a:tailEnd/>
          </a:ln>
          <a:effectLst>
            <a:outerShdw blurRad="50800" dist="88900" dir="2700000" algn="tl" rotWithShape="0">
              <a:prstClr val="black">
                <a:alpha val="40000"/>
              </a:prstClr>
            </a:outerShdw>
          </a:effectLst>
        </p:spPr>
      </p:pic>
      <p:pic>
        <p:nvPicPr>
          <p:cNvPr id="4" name="Picture 3">
            <a:extLst>
              <a:ext uri="{FF2B5EF4-FFF2-40B4-BE49-F238E27FC236}">
                <a16:creationId xmlns:a16="http://schemas.microsoft.com/office/drawing/2014/main" id="{89C19CA8-0174-414D-465B-69735C368064}"/>
              </a:ext>
            </a:extLst>
          </p:cNvPr>
          <p:cNvPicPr>
            <a:picLocks noChangeAspect="1"/>
          </p:cNvPicPr>
          <p:nvPr/>
        </p:nvPicPr>
        <p:blipFill rotWithShape="1">
          <a:blip r:embed="rId4"/>
          <a:srcRect l="5630" t="7036" r="6624" b="7496"/>
          <a:stretch/>
        </p:blipFill>
        <p:spPr>
          <a:xfrm>
            <a:off x="7315200" y="422030"/>
            <a:ext cx="2166425" cy="2110155"/>
          </a:xfrm>
          <a:prstGeom prst="rect">
            <a:avLst/>
          </a:prstGeom>
          <a:noFill/>
          <a:ln w="9525">
            <a:noFill/>
            <a:miter lim="800000"/>
            <a:headEnd/>
            <a:tailEnd/>
          </a:ln>
          <a:effectLst>
            <a:outerShdw blurRad="50800" dist="88900" dir="2700000" algn="tl" rotWithShape="0">
              <a:prstClr val="black">
                <a:alpha val="40000"/>
              </a:prstClr>
            </a:outerShdw>
          </a:effectLst>
        </p:spPr>
      </p:pic>
    </p:spTree>
    <p:extLst>
      <p:ext uri="{BB962C8B-B14F-4D97-AF65-F5344CB8AC3E}">
        <p14:creationId xmlns:p14="http://schemas.microsoft.com/office/powerpoint/2010/main" val="18086565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C97513-88F1-02FE-4439-0E9AFE6E17E7}"/>
              </a:ext>
            </a:extLst>
          </p:cNvPr>
          <p:cNvPicPr>
            <a:picLocks noChangeAspect="1"/>
          </p:cNvPicPr>
          <p:nvPr/>
        </p:nvPicPr>
        <p:blipFill>
          <a:blip r:embed="rId2"/>
          <a:stretch>
            <a:fillRect/>
          </a:stretch>
        </p:blipFill>
        <p:spPr>
          <a:xfrm>
            <a:off x="1562100" y="524168"/>
            <a:ext cx="7162800" cy="1504950"/>
          </a:xfrm>
          <a:prstGeom prst="rect">
            <a:avLst/>
          </a:prstGeom>
          <a:noFill/>
          <a:ln w="9525">
            <a:noFill/>
            <a:miter lim="800000"/>
            <a:headEnd/>
            <a:tailEnd/>
          </a:ln>
          <a:effectLst>
            <a:outerShdw blurRad="50800" dist="88900" dir="2700000" algn="tl" rotWithShape="0">
              <a:prstClr val="black">
                <a:alpha val="40000"/>
              </a:prstClr>
            </a:outerShdw>
          </a:effectLst>
        </p:spPr>
      </p:pic>
      <p:pic>
        <p:nvPicPr>
          <p:cNvPr id="5" name="Picture 4">
            <a:extLst>
              <a:ext uri="{FF2B5EF4-FFF2-40B4-BE49-F238E27FC236}">
                <a16:creationId xmlns:a16="http://schemas.microsoft.com/office/drawing/2014/main" id="{E99796B1-19DF-29A3-C9FE-F25002CA240F}"/>
              </a:ext>
            </a:extLst>
          </p:cNvPr>
          <p:cNvPicPr>
            <a:picLocks noChangeAspect="1"/>
          </p:cNvPicPr>
          <p:nvPr/>
        </p:nvPicPr>
        <p:blipFill>
          <a:blip r:embed="rId3"/>
          <a:stretch>
            <a:fillRect/>
          </a:stretch>
        </p:blipFill>
        <p:spPr>
          <a:xfrm>
            <a:off x="6000750" y="1076618"/>
            <a:ext cx="2724150" cy="400050"/>
          </a:xfrm>
          <a:prstGeom prst="rect">
            <a:avLst/>
          </a:prstGeom>
        </p:spPr>
      </p:pic>
      <p:sp>
        <p:nvSpPr>
          <p:cNvPr id="7" name="TextBox 6">
            <a:extLst>
              <a:ext uri="{FF2B5EF4-FFF2-40B4-BE49-F238E27FC236}">
                <a16:creationId xmlns:a16="http://schemas.microsoft.com/office/drawing/2014/main" id="{30AA912C-CA8B-E222-DA6E-4607CC8F137C}"/>
              </a:ext>
            </a:extLst>
          </p:cNvPr>
          <p:cNvSpPr txBox="1"/>
          <p:nvPr/>
        </p:nvSpPr>
        <p:spPr>
          <a:xfrm>
            <a:off x="606669" y="2771222"/>
            <a:ext cx="9101797" cy="3785652"/>
          </a:xfrm>
          <a:prstGeom prst="rect">
            <a:avLst/>
          </a:prstGeom>
          <a:noFill/>
        </p:spPr>
        <p:txBody>
          <a:bodyPr wrap="square">
            <a:spAutoFit/>
          </a:bodyPr>
          <a:lstStyle/>
          <a:p>
            <a:pPr algn="just"/>
            <a:r>
              <a:rPr lang="en-US" sz="2400" dirty="0"/>
              <a:t>Fifty HUS patients were recruited from the Pediatric Department of Cairo University Children Hospital between March 2018 and July 2019.</a:t>
            </a:r>
          </a:p>
          <a:p>
            <a:pPr algn="just"/>
            <a:r>
              <a:rPr lang="en-US" sz="2400" dirty="0"/>
              <a:t>Of the 50 HUS patients, 28 (56%) were males and 22 (44%) were females, with a mean age of 4.1 ± 3.6 years (range, 6 months to 12 years).</a:t>
            </a:r>
          </a:p>
          <a:p>
            <a:pPr algn="just"/>
            <a:r>
              <a:rPr lang="en-US" sz="2400" dirty="0"/>
              <a:t>(i) 22 typical HUS patients (44%) due to STEC infection evidenced by a positive Shiga toxin assay</a:t>
            </a:r>
          </a:p>
          <a:p>
            <a:pPr algn="just"/>
            <a:r>
              <a:rPr lang="en-US" sz="2400" dirty="0"/>
              <a:t>(ii) 12 aHUS patients (24%) were positive for serum anti-FH</a:t>
            </a:r>
          </a:p>
          <a:p>
            <a:pPr algn="just"/>
            <a:r>
              <a:rPr lang="en-US" sz="2400" dirty="0"/>
              <a:t>(iii) 16 aHUS patients (32%) were negative for anti-FH and showed no evidence of STEC infection</a:t>
            </a:r>
          </a:p>
        </p:txBody>
      </p:sp>
    </p:spTree>
    <p:extLst>
      <p:ext uri="{BB962C8B-B14F-4D97-AF65-F5344CB8AC3E}">
        <p14:creationId xmlns:p14="http://schemas.microsoft.com/office/powerpoint/2010/main" val="12791665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69E93AE-3AD1-F4B6-AD1B-AA0A56C65461}"/>
              </a:ext>
            </a:extLst>
          </p:cNvPr>
          <p:cNvSpPr txBox="1"/>
          <p:nvPr/>
        </p:nvSpPr>
        <p:spPr>
          <a:xfrm>
            <a:off x="1083214" y="1964006"/>
            <a:ext cx="8131127" cy="2805063"/>
          </a:xfrm>
          <a:prstGeom prst="rect">
            <a:avLst/>
          </a:prstGeom>
          <a:noFill/>
        </p:spPr>
        <p:txBody>
          <a:bodyPr wrap="square">
            <a:spAutoFit/>
          </a:bodyPr>
          <a:lstStyle/>
          <a:p>
            <a:pPr algn="just">
              <a:lnSpc>
                <a:spcPct val="150000"/>
              </a:lnSpc>
            </a:pPr>
            <a:r>
              <a:rPr lang="en-US" sz="2400" dirty="0"/>
              <a:t>In conclusion, this work showed that Egypt potentially has one of the highest reported frequencies of AI-HUS. Hence, we highlight the importance of the rapid detection of anti-FH and make the assay readily available for children with aHUS, especially older ones.</a:t>
            </a:r>
          </a:p>
        </p:txBody>
      </p:sp>
    </p:spTree>
    <p:extLst>
      <p:ext uri="{BB962C8B-B14F-4D97-AF65-F5344CB8AC3E}">
        <p14:creationId xmlns:p14="http://schemas.microsoft.com/office/powerpoint/2010/main" val="2320168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9682849-5FC0-4C42-43FE-A07299AA886E}"/>
              </a:ext>
            </a:extLst>
          </p:cNvPr>
          <p:cNvPicPr>
            <a:picLocks noChangeAspect="1"/>
          </p:cNvPicPr>
          <p:nvPr/>
        </p:nvPicPr>
        <p:blipFill rotWithShape="1">
          <a:blip r:embed="rId2"/>
          <a:srcRect l="7962" t="6682" r="7246" b="8525"/>
          <a:stretch/>
        </p:blipFill>
        <p:spPr>
          <a:xfrm>
            <a:off x="3699803" y="1941343"/>
            <a:ext cx="2912012" cy="2912012"/>
          </a:xfrm>
          <a:prstGeom prst="rect">
            <a:avLst/>
          </a:prstGeom>
          <a:noFill/>
          <a:ln w="9525">
            <a:noFill/>
            <a:miter lim="800000"/>
            <a:headEnd/>
            <a:tailEnd/>
          </a:ln>
          <a:effectLst>
            <a:outerShdw blurRad="50800" dist="88900" dir="2700000" algn="tl" rotWithShape="0">
              <a:prstClr val="black">
                <a:alpha val="40000"/>
              </a:prstClr>
            </a:outerShdw>
          </a:effectLst>
        </p:spPr>
      </p:pic>
    </p:spTree>
    <p:extLst>
      <p:ext uri="{BB962C8B-B14F-4D97-AF65-F5344CB8AC3E}">
        <p14:creationId xmlns:p14="http://schemas.microsoft.com/office/powerpoint/2010/main" val="32095729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96B878-9532-2AD6-86DF-46050E51D197}"/>
              </a:ext>
            </a:extLst>
          </p:cNvPr>
          <p:cNvPicPr>
            <a:picLocks noChangeAspect="1"/>
          </p:cNvPicPr>
          <p:nvPr/>
        </p:nvPicPr>
        <p:blipFill>
          <a:blip r:embed="rId2"/>
          <a:stretch>
            <a:fillRect/>
          </a:stretch>
        </p:blipFill>
        <p:spPr>
          <a:xfrm>
            <a:off x="1348886" y="395572"/>
            <a:ext cx="7617363" cy="3527857"/>
          </a:xfrm>
          <a:prstGeom prst="rect">
            <a:avLst/>
          </a:prstGeom>
          <a:noFill/>
          <a:ln w="9525">
            <a:noFill/>
            <a:miter lim="800000"/>
            <a:headEnd/>
            <a:tailEnd/>
          </a:ln>
          <a:effectLst>
            <a:outerShdw blurRad="50800" dist="88900" dir="2700000" algn="tl" rotWithShape="0">
              <a:prstClr val="black">
                <a:alpha val="40000"/>
              </a:prstClr>
            </a:outerShdw>
          </a:effectLst>
        </p:spPr>
      </p:pic>
      <p:sp>
        <p:nvSpPr>
          <p:cNvPr id="5" name="TextBox 4">
            <a:extLst>
              <a:ext uri="{FF2B5EF4-FFF2-40B4-BE49-F238E27FC236}">
                <a16:creationId xmlns:a16="http://schemas.microsoft.com/office/drawing/2014/main" id="{A6DE09D5-7AD0-FDE3-0DE3-FDF4C7AF9E98}"/>
              </a:ext>
            </a:extLst>
          </p:cNvPr>
          <p:cNvSpPr txBox="1"/>
          <p:nvPr/>
        </p:nvSpPr>
        <p:spPr>
          <a:xfrm>
            <a:off x="826770" y="4262397"/>
            <a:ext cx="8668922" cy="2251065"/>
          </a:xfrm>
          <a:prstGeom prst="rect">
            <a:avLst/>
          </a:prstGeom>
          <a:noFill/>
        </p:spPr>
        <p:txBody>
          <a:bodyPr wrap="square">
            <a:spAutoFit/>
          </a:bodyPr>
          <a:lstStyle/>
          <a:p>
            <a:pPr algn="just">
              <a:lnSpc>
                <a:spcPct val="150000"/>
              </a:lnSpc>
            </a:pPr>
            <a:r>
              <a:rPr lang="en-US" sz="2400" dirty="0"/>
              <a:t>This retrospective cohort study used 10 years of hospital-based records of HUS cases among children hospitalized in the Pediatric Nephrology Unit, Tanta University Hospitals, between January 2009 and January 2019.</a:t>
            </a:r>
          </a:p>
        </p:txBody>
      </p:sp>
    </p:spTree>
    <p:extLst>
      <p:ext uri="{BB962C8B-B14F-4D97-AF65-F5344CB8AC3E}">
        <p14:creationId xmlns:p14="http://schemas.microsoft.com/office/powerpoint/2010/main" val="2931568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ctrTitle"/>
          </p:nvPr>
        </p:nvSpPr>
        <p:spPr>
          <a:xfrm>
            <a:off x="1519316" y="2785401"/>
            <a:ext cx="7270760" cy="653615"/>
          </a:xfrm>
        </p:spPr>
        <p:txBody>
          <a:bodyPr>
            <a:noAutofit/>
          </a:bodyPr>
          <a:lstStyle/>
          <a:p>
            <a:pPr>
              <a:lnSpc>
                <a:spcPct val="150000"/>
              </a:lnSpc>
            </a:pPr>
            <a:r>
              <a:rPr lang="en-US" altLang="en-US" sz="4400" b="1" dirty="0">
                <a:solidFill>
                  <a:srgbClr val="C00000"/>
                </a:solidFill>
                <a:effectLst>
                  <a:outerShdw blurRad="38100" dist="38100" dir="2700000" algn="tl">
                    <a:srgbClr val="000000">
                      <a:alpha val="43137"/>
                    </a:srgbClr>
                  </a:outerShdw>
                </a:effectLst>
                <a:latin typeface="+mn-lt"/>
              </a:rPr>
              <a:t>Epidemiology of HUS in Egypt</a:t>
            </a:r>
            <a:endParaRPr lang="en-US" altLang="en-US" sz="4400" b="1" baseline="30000" dirty="0">
              <a:solidFill>
                <a:srgbClr val="C00000"/>
              </a:solidFill>
              <a:effectLst>
                <a:outerShdw blurRad="38100" dist="38100" dir="2700000" algn="tl">
                  <a:srgbClr val="000000">
                    <a:alpha val="43137"/>
                  </a:srgbClr>
                </a:outerShdw>
              </a:effectLst>
              <a:latin typeface="+mn-lt"/>
            </a:endParaRPr>
          </a:p>
        </p:txBody>
      </p:sp>
      <p:sp>
        <p:nvSpPr>
          <p:cNvPr id="4" name="Rectangle 28">
            <a:extLst>
              <a:ext uri="{FF2B5EF4-FFF2-40B4-BE49-F238E27FC236}">
                <a16:creationId xmlns:a16="http://schemas.microsoft.com/office/drawing/2014/main" id="{56E31185-6F7F-4B82-B544-26E226DC3D45}"/>
              </a:ext>
            </a:extLst>
          </p:cNvPr>
          <p:cNvSpPr>
            <a:spLocks noGrp="1" noChangeArrowheads="1"/>
          </p:cNvSpPr>
          <p:nvPr>
            <p:ph type="sldNum" sz="quarter" idx="12"/>
          </p:nvPr>
        </p:nvSpPr>
        <p:spPr>
          <a:xfrm>
            <a:off x="9680575" y="6510338"/>
            <a:ext cx="425450" cy="214312"/>
          </a:xfrm>
        </p:spPr>
        <p:txBody>
          <a:bodyPr/>
          <a:lstStyle/>
          <a:p>
            <a:pPr>
              <a:defRPr/>
            </a:pPr>
            <a:r>
              <a:rPr lang="en-US" dirty="0">
                <a:latin typeface="+mj-lt"/>
              </a:rPr>
              <a:t> </a:t>
            </a:r>
          </a:p>
        </p:txBody>
      </p:sp>
      <p:sp>
        <p:nvSpPr>
          <p:cNvPr id="2" name="TextBox 1">
            <a:extLst>
              <a:ext uri="{FF2B5EF4-FFF2-40B4-BE49-F238E27FC236}">
                <a16:creationId xmlns:a16="http://schemas.microsoft.com/office/drawing/2014/main" id="{53DF9576-36F1-46F1-8279-C52198E27D67}"/>
              </a:ext>
            </a:extLst>
          </p:cNvPr>
          <p:cNvSpPr txBox="1"/>
          <p:nvPr/>
        </p:nvSpPr>
        <p:spPr>
          <a:xfrm>
            <a:off x="2913916" y="4708301"/>
            <a:ext cx="4462568" cy="1384995"/>
          </a:xfrm>
          <a:prstGeom prst="rect">
            <a:avLst/>
          </a:prstGeom>
          <a:noFill/>
        </p:spPr>
        <p:txBody>
          <a:bodyPr wrap="none">
            <a:spAutoFit/>
          </a:bodyPr>
          <a:lstStyle/>
          <a:p>
            <a:pPr algn="ctr" eaLnBrk="1" hangingPunct="1">
              <a:defRPr/>
            </a:pPr>
            <a:r>
              <a:rPr lang="en-US" sz="3600" b="1" dirty="0">
                <a:solidFill>
                  <a:schemeClr val="tx2">
                    <a:lumMod val="50000"/>
                  </a:schemeClr>
                </a:solidFill>
              </a:rPr>
              <a:t>Ihab El Hakim</a:t>
            </a:r>
          </a:p>
          <a:p>
            <a:pPr algn="ctr" eaLnBrk="1" hangingPunct="1">
              <a:defRPr/>
            </a:pPr>
            <a:r>
              <a:rPr lang="en-US" sz="2400" b="1" i="1" dirty="0">
                <a:solidFill>
                  <a:schemeClr val="tx2">
                    <a:lumMod val="50000"/>
                  </a:schemeClr>
                </a:solidFill>
              </a:rPr>
              <a:t>Professor of Pediatric Nephrology</a:t>
            </a:r>
          </a:p>
          <a:p>
            <a:pPr algn="ctr" eaLnBrk="1" hangingPunct="1">
              <a:defRPr/>
            </a:pPr>
            <a:r>
              <a:rPr lang="en-US" sz="2400" b="1" i="1" dirty="0">
                <a:solidFill>
                  <a:schemeClr val="tx2">
                    <a:lumMod val="50000"/>
                  </a:schemeClr>
                </a:solidFill>
              </a:rPr>
              <a:t>Ain Shams University</a:t>
            </a:r>
          </a:p>
        </p:txBody>
      </p:sp>
      <p:pic>
        <p:nvPicPr>
          <p:cNvPr id="3" name="Picture 2" descr="Diagram&#10;&#10;Description automatically generated">
            <a:extLst>
              <a:ext uri="{FF2B5EF4-FFF2-40B4-BE49-F238E27FC236}">
                <a16:creationId xmlns:a16="http://schemas.microsoft.com/office/drawing/2014/main" id="{F1BE3CCE-8051-C3EE-665D-EC7B1F2EC2C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005" t="12609" r="19105" b="6984"/>
          <a:stretch/>
        </p:blipFill>
        <p:spPr>
          <a:xfrm>
            <a:off x="287676" y="262826"/>
            <a:ext cx="1613043" cy="1624219"/>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A47186AD-2010-5375-8BBC-124D1D915D53}"/>
              </a:ext>
            </a:extLst>
          </p:cNvPr>
          <p:cNvGrpSpPr>
            <a:grpSpLocks noChangeAspect="1"/>
          </p:cNvGrpSpPr>
          <p:nvPr/>
        </p:nvGrpSpPr>
        <p:grpSpPr>
          <a:xfrm>
            <a:off x="329669" y="612671"/>
            <a:ext cx="9648298" cy="4259884"/>
            <a:chOff x="1384754" y="2511813"/>
            <a:chExt cx="7962900" cy="3515753"/>
          </a:xfrm>
        </p:grpSpPr>
        <p:pic>
          <p:nvPicPr>
            <p:cNvPr id="5" name="Picture 4">
              <a:extLst>
                <a:ext uri="{FF2B5EF4-FFF2-40B4-BE49-F238E27FC236}">
                  <a16:creationId xmlns:a16="http://schemas.microsoft.com/office/drawing/2014/main" id="{711D8960-3CE4-A152-514B-42E321534CD2}"/>
                </a:ext>
              </a:extLst>
            </p:cNvPr>
            <p:cNvPicPr>
              <a:picLocks noChangeAspect="1"/>
            </p:cNvPicPr>
            <p:nvPr/>
          </p:nvPicPr>
          <p:blipFill>
            <a:blip r:embed="rId2"/>
            <a:stretch>
              <a:fillRect/>
            </a:stretch>
          </p:blipFill>
          <p:spPr>
            <a:xfrm>
              <a:off x="1389517" y="4713116"/>
              <a:ext cx="7953375" cy="1314450"/>
            </a:xfrm>
            <a:prstGeom prst="rect">
              <a:avLst/>
            </a:prstGeom>
          </p:spPr>
        </p:pic>
        <p:pic>
          <p:nvPicPr>
            <p:cNvPr id="7" name="Picture 6">
              <a:extLst>
                <a:ext uri="{FF2B5EF4-FFF2-40B4-BE49-F238E27FC236}">
                  <a16:creationId xmlns:a16="http://schemas.microsoft.com/office/drawing/2014/main" id="{D596097D-5D00-4274-F306-D8E027636C17}"/>
                </a:ext>
              </a:extLst>
            </p:cNvPr>
            <p:cNvPicPr>
              <a:picLocks noChangeAspect="1"/>
            </p:cNvPicPr>
            <p:nvPr/>
          </p:nvPicPr>
          <p:blipFill>
            <a:blip r:embed="rId3"/>
            <a:stretch>
              <a:fillRect/>
            </a:stretch>
          </p:blipFill>
          <p:spPr>
            <a:xfrm>
              <a:off x="1399042" y="2511813"/>
              <a:ext cx="7934325" cy="1581150"/>
            </a:xfrm>
            <a:prstGeom prst="rect">
              <a:avLst/>
            </a:prstGeom>
          </p:spPr>
        </p:pic>
        <p:pic>
          <p:nvPicPr>
            <p:cNvPr id="9" name="Picture 8">
              <a:extLst>
                <a:ext uri="{FF2B5EF4-FFF2-40B4-BE49-F238E27FC236}">
                  <a16:creationId xmlns:a16="http://schemas.microsoft.com/office/drawing/2014/main" id="{4885D415-F4E8-518C-5729-D49F928E57AF}"/>
                </a:ext>
              </a:extLst>
            </p:cNvPr>
            <p:cNvPicPr>
              <a:picLocks noChangeAspect="1"/>
            </p:cNvPicPr>
            <p:nvPr/>
          </p:nvPicPr>
          <p:blipFill>
            <a:blip r:embed="rId4"/>
            <a:stretch>
              <a:fillRect/>
            </a:stretch>
          </p:blipFill>
          <p:spPr>
            <a:xfrm>
              <a:off x="1384754" y="4033399"/>
              <a:ext cx="7962900" cy="676275"/>
            </a:xfrm>
            <a:prstGeom prst="rect">
              <a:avLst/>
            </a:prstGeom>
          </p:spPr>
        </p:pic>
      </p:grpSp>
      <p:sp>
        <p:nvSpPr>
          <p:cNvPr id="13" name="TextBox 12">
            <a:extLst>
              <a:ext uri="{FF2B5EF4-FFF2-40B4-BE49-F238E27FC236}">
                <a16:creationId xmlns:a16="http://schemas.microsoft.com/office/drawing/2014/main" id="{0F4217B0-FA10-AC9B-0219-804C37C200A5}"/>
              </a:ext>
            </a:extLst>
          </p:cNvPr>
          <p:cNvSpPr txBox="1"/>
          <p:nvPr/>
        </p:nvSpPr>
        <p:spPr>
          <a:xfrm>
            <a:off x="675246" y="5299055"/>
            <a:ext cx="8961120" cy="830997"/>
          </a:xfrm>
          <a:prstGeom prst="rect">
            <a:avLst/>
          </a:prstGeom>
          <a:noFill/>
        </p:spPr>
        <p:txBody>
          <a:bodyPr wrap="square">
            <a:spAutoFit/>
          </a:bodyPr>
          <a:lstStyle/>
          <a:p>
            <a:pPr algn="just"/>
            <a:r>
              <a:rPr lang="en-US" sz="2400" b="0" i="0" u="none" strike="noStrike" baseline="0" dirty="0">
                <a:solidFill>
                  <a:srgbClr val="000000"/>
                </a:solidFill>
              </a:rPr>
              <a:t>The incidence of HUS has increased in Egypt in the last 5 years, with a higher incidence of STEC-HUS than atypical HUS. </a:t>
            </a:r>
            <a:endParaRPr lang="en-US" sz="2400" dirty="0"/>
          </a:p>
        </p:txBody>
      </p:sp>
    </p:spTree>
    <p:extLst>
      <p:ext uri="{BB962C8B-B14F-4D97-AF65-F5344CB8AC3E}">
        <p14:creationId xmlns:p14="http://schemas.microsoft.com/office/powerpoint/2010/main" val="36538111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C113B1-2AF8-0B32-7443-B7914F619BDE}"/>
              </a:ext>
            </a:extLst>
          </p:cNvPr>
          <p:cNvPicPr>
            <a:picLocks noChangeAspect="1"/>
          </p:cNvPicPr>
          <p:nvPr/>
        </p:nvPicPr>
        <p:blipFill>
          <a:blip r:embed="rId2"/>
          <a:stretch>
            <a:fillRect/>
          </a:stretch>
        </p:blipFill>
        <p:spPr>
          <a:xfrm>
            <a:off x="1280159" y="2076424"/>
            <a:ext cx="2637107" cy="2648880"/>
          </a:xfrm>
          <a:prstGeom prst="rect">
            <a:avLst/>
          </a:prstGeom>
          <a:noFill/>
          <a:ln w="9525">
            <a:noFill/>
            <a:miter lim="800000"/>
            <a:headEnd/>
            <a:tailEnd/>
          </a:ln>
          <a:effectLst>
            <a:outerShdw blurRad="50800" dist="88900" dir="2700000" algn="tl" rotWithShape="0">
              <a:prstClr val="black">
                <a:alpha val="40000"/>
              </a:prstClr>
            </a:outerShdw>
          </a:effectLst>
        </p:spPr>
      </p:pic>
      <p:pic>
        <p:nvPicPr>
          <p:cNvPr id="3" name="Picture 2">
            <a:extLst>
              <a:ext uri="{FF2B5EF4-FFF2-40B4-BE49-F238E27FC236}">
                <a16:creationId xmlns:a16="http://schemas.microsoft.com/office/drawing/2014/main" id="{A4D660F5-1984-A560-8502-BB817C89F805}"/>
              </a:ext>
            </a:extLst>
          </p:cNvPr>
          <p:cNvPicPr>
            <a:picLocks noChangeAspect="1"/>
          </p:cNvPicPr>
          <p:nvPr/>
        </p:nvPicPr>
        <p:blipFill>
          <a:blip r:embed="rId3"/>
          <a:stretch>
            <a:fillRect/>
          </a:stretch>
        </p:blipFill>
        <p:spPr>
          <a:xfrm>
            <a:off x="6127100" y="2076425"/>
            <a:ext cx="3106900" cy="2648880"/>
          </a:xfrm>
          <a:prstGeom prst="rect">
            <a:avLst/>
          </a:prstGeom>
        </p:spPr>
      </p:pic>
    </p:spTree>
    <p:extLst>
      <p:ext uri="{BB962C8B-B14F-4D97-AF65-F5344CB8AC3E}">
        <p14:creationId xmlns:p14="http://schemas.microsoft.com/office/powerpoint/2010/main" val="42216970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6E271D-CAA4-C801-CD2E-2A085E6E1176}"/>
              </a:ext>
            </a:extLst>
          </p:cNvPr>
          <p:cNvPicPr>
            <a:picLocks noChangeAspect="1"/>
          </p:cNvPicPr>
          <p:nvPr/>
        </p:nvPicPr>
        <p:blipFill>
          <a:blip r:embed="rId2"/>
          <a:stretch>
            <a:fillRect/>
          </a:stretch>
        </p:blipFill>
        <p:spPr>
          <a:xfrm>
            <a:off x="547687" y="603885"/>
            <a:ext cx="9191625" cy="2724150"/>
          </a:xfrm>
          <a:prstGeom prst="rect">
            <a:avLst/>
          </a:prstGeom>
          <a:noFill/>
          <a:ln w="9525">
            <a:noFill/>
            <a:miter lim="800000"/>
            <a:headEnd/>
            <a:tailEnd/>
          </a:ln>
          <a:effectLst>
            <a:outerShdw blurRad="50800" dist="88900" dir="2700000" algn="tl" rotWithShape="0">
              <a:prstClr val="black">
                <a:alpha val="40000"/>
              </a:prstClr>
            </a:outerShdw>
          </a:effectLst>
        </p:spPr>
      </p:pic>
      <p:sp>
        <p:nvSpPr>
          <p:cNvPr id="5" name="TextBox 4">
            <a:extLst>
              <a:ext uri="{FF2B5EF4-FFF2-40B4-BE49-F238E27FC236}">
                <a16:creationId xmlns:a16="http://schemas.microsoft.com/office/drawing/2014/main" id="{48E5D725-B4D5-6982-CF9D-51AAD1CD8343}"/>
              </a:ext>
            </a:extLst>
          </p:cNvPr>
          <p:cNvSpPr txBox="1"/>
          <p:nvPr/>
        </p:nvSpPr>
        <p:spPr>
          <a:xfrm>
            <a:off x="505482" y="3912886"/>
            <a:ext cx="9313766" cy="2251065"/>
          </a:xfrm>
          <a:prstGeom prst="rect">
            <a:avLst/>
          </a:prstGeom>
          <a:noFill/>
        </p:spPr>
        <p:txBody>
          <a:bodyPr wrap="square">
            <a:spAutoFit/>
          </a:bodyPr>
          <a:lstStyle/>
          <a:p>
            <a:pPr algn="just">
              <a:lnSpc>
                <a:spcPct val="150000"/>
              </a:lnSpc>
            </a:pPr>
            <a:r>
              <a:rPr lang="en-US" sz="2400" dirty="0"/>
              <a:t>Retrospective and prospective cohort study from Pediatric Nephrology and pediatric intensive care departments in Zagazig University Hospital from Mars 2022 to February 2023. We conducted it on 48 children under 16 years old diagnosed to have hemolytic uremic syndrome.</a:t>
            </a:r>
          </a:p>
        </p:txBody>
      </p:sp>
    </p:spTree>
    <p:extLst>
      <p:ext uri="{BB962C8B-B14F-4D97-AF65-F5344CB8AC3E}">
        <p14:creationId xmlns:p14="http://schemas.microsoft.com/office/powerpoint/2010/main" val="16590770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17173E-759D-658F-DEE2-A12ACD11DF0F}"/>
              </a:ext>
            </a:extLst>
          </p:cNvPr>
          <p:cNvPicPr>
            <a:picLocks noChangeAspect="1"/>
          </p:cNvPicPr>
          <p:nvPr/>
        </p:nvPicPr>
        <p:blipFill>
          <a:blip r:embed="rId2"/>
          <a:stretch>
            <a:fillRect/>
          </a:stretch>
        </p:blipFill>
        <p:spPr>
          <a:xfrm>
            <a:off x="251165" y="1014117"/>
            <a:ext cx="9801225" cy="1910239"/>
          </a:xfrm>
          <a:prstGeom prst="rect">
            <a:avLst/>
          </a:prstGeom>
        </p:spPr>
      </p:pic>
      <p:sp>
        <p:nvSpPr>
          <p:cNvPr id="5" name="TextBox 4">
            <a:extLst>
              <a:ext uri="{FF2B5EF4-FFF2-40B4-BE49-F238E27FC236}">
                <a16:creationId xmlns:a16="http://schemas.microsoft.com/office/drawing/2014/main" id="{45173291-5987-C2FE-94DD-0BBF8CF91B4B}"/>
              </a:ext>
            </a:extLst>
          </p:cNvPr>
          <p:cNvSpPr txBox="1"/>
          <p:nvPr/>
        </p:nvSpPr>
        <p:spPr>
          <a:xfrm>
            <a:off x="490318" y="3737542"/>
            <a:ext cx="9334499" cy="1466235"/>
          </a:xfrm>
          <a:prstGeom prst="rect">
            <a:avLst/>
          </a:prstGeom>
          <a:noFill/>
        </p:spPr>
        <p:txBody>
          <a:bodyPr wrap="square">
            <a:spAutoFit/>
          </a:bodyPr>
          <a:lstStyle/>
          <a:p>
            <a:pPr algn="just">
              <a:lnSpc>
                <a:spcPct val="200000"/>
              </a:lnSpc>
            </a:pPr>
            <a:r>
              <a:rPr lang="en-US" sz="2400" dirty="0"/>
              <a:t>The incidence of typical HUS is higher than atypical HUS, which occurs more frequently in males than females.</a:t>
            </a:r>
          </a:p>
        </p:txBody>
      </p:sp>
    </p:spTree>
    <p:extLst>
      <p:ext uri="{BB962C8B-B14F-4D97-AF65-F5344CB8AC3E}">
        <p14:creationId xmlns:p14="http://schemas.microsoft.com/office/powerpoint/2010/main" val="13784256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05EA12A-0A77-BA3F-EFAA-1474E2FA52DC}"/>
              </a:ext>
            </a:extLst>
          </p:cNvPr>
          <p:cNvPicPr>
            <a:picLocks noChangeAspect="1"/>
          </p:cNvPicPr>
          <p:nvPr/>
        </p:nvPicPr>
        <p:blipFill>
          <a:blip r:embed="rId2"/>
          <a:stretch>
            <a:fillRect/>
          </a:stretch>
        </p:blipFill>
        <p:spPr>
          <a:xfrm>
            <a:off x="1394531" y="2218030"/>
            <a:ext cx="2319333" cy="2350535"/>
          </a:xfrm>
          <a:prstGeom prst="rect">
            <a:avLst/>
          </a:prstGeom>
          <a:noFill/>
          <a:ln w="9525">
            <a:noFill/>
            <a:miter lim="800000"/>
            <a:headEnd/>
            <a:tailEnd/>
          </a:ln>
          <a:effectLst>
            <a:outerShdw blurRad="50800" dist="88900" dir="2700000" algn="tl" rotWithShape="0">
              <a:prstClr val="black">
                <a:alpha val="40000"/>
              </a:prstClr>
            </a:outerShdw>
          </a:effectLst>
        </p:spPr>
      </p:pic>
      <p:pic>
        <p:nvPicPr>
          <p:cNvPr id="3" name="Picture 2" descr="Diagram&#10;&#10;Description automatically generated">
            <a:extLst>
              <a:ext uri="{FF2B5EF4-FFF2-40B4-BE49-F238E27FC236}">
                <a16:creationId xmlns:a16="http://schemas.microsoft.com/office/drawing/2014/main" id="{B717D131-263B-CAA6-D65C-33740AAEB90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005" t="12609" r="19105" b="6984"/>
          <a:stretch/>
        </p:blipFill>
        <p:spPr>
          <a:xfrm>
            <a:off x="6500151" y="2246166"/>
            <a:ext cx="2334360" cy="2350534"/>
          </a:xfrm>
          <a:prstGeom prst="rect">
            <a:avLst/>
          </a:prstGeom>
          <a:noFill/>
          <a:ln w="9525">
            <a:noFill/>
            <a:miter lim="800000"/>
            <a:headEnd/>
            <a:tailEnd/>
          </a:ln>
          <a:effectLst>
            <a:outerShdw blurRad="50800" dist="88900" dir="2700000" algn="tl" rotWithShape="0">
              <a:prstClr val="black">
                <a:alpha val="40000"/>
              </a:prstClr>
            </a:outerShdw>
          </a:effectLst>
        </p:spPr>
      </p:pic>
    </p:spTree>
    <p:extLst>
      <p:ext uri="{BB962C8B-B14F-4D97-AF65-F5344CB8AC3E}">
        <p14:creationId xmlns:p14="http://schemas.microsoft.com/office/powerpoint/2010/main" val="10547218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E0B80DE-BE12-86E9-DF56-CA44885BE12E}"/>
              </a:ext>
            </a:extLst>
          </p:cNvPr>
          <p:cNvSpPr txBox="1"/>
          <p:nvPr/>
        </p:nvSpPr>
        <p:spPr>
          <a:xfrm>
            <a:off x="2572630" y="1020299"/>
            <a:ext cx="5141740" cy="830997"/>
          </a:xfrm>
          <a:prstGeom prst="rect">
            <a:avLst/>
          </a:prstGeom>
          <a:noFill/>
        </p:spPr>
        <p:txBody>
          <a:bodyPr wrap="square">
            <a:spAutoFit/>
          </a:bodyPr>
          <a:lstStyle/>
          <a:p>
            <a:pPr algn="ctr"/>
            <a:r>
              <a:rPr lang="en-US" sz="2400" b="1" dirty="0"/>
              <a:t>TMA Cases Children’s Hospital- ASU</a:t>
            </a:r>
          </a:p>
          <a:p>
            <a:pPr algn="ctr"/>
            <a:r>
              <a:rPr lang="en-US" sz="2400" b="1" dirty="0"/>
              <a:t>January 2013 to October 2023</a:t>
            </a:r>
          </a:p>
        </p:txBody>
      </p:sp>
      <p:pic>
        <p:nvPicPr>
          <p:cNvPr id="5" name="Picture 4">
            <a:extLst>
              <a:ext uri="{FF2B5EF4-FFF2-40B4-BE49-F238E27FC236}">
                <a16:creationId xmlns:a16="http://schemas.microsoft.com/office/drawing/2014/main" id="{89518BE8-3073-238D-DCC2-26F7BA29498E}"/>
              </a:ext>
            </a:extLst>
          </p:cNvPr>
          <p:cNvPicPr>
            <a:picLocks noChangeAspect="1"/>
          </p:cNvPicPr>
          <p:nvPr/>
        </p:nvPicPr>
        <p:blipFill>
          <a:blip r:embed="rId2"/>
          <a:stretch>
            <a:fillRect/>
          </a:stretch>
        </p:blipFill>
        <p:spPr>
          <a:xfrm>
            <a:off x="1585912" y="2720193"/>
            <a:ext cx="7115175" cy="1924050"/>
          </a:xfrm>
          <a:prstGeom prst="rect">
            <a:avLst/>
          </a:prstGeom>
        </p:spPr>
      </p:pic>
    </p:spTree>
    <p:extLst>
      <p:ext uri="{BB962C8B-B14F-4D97-AF65-F5344CB8AC3E}">
        <p14:creationId xmlns:p14="http://schemas.microsoft.com/office/powerpoint/2010/main" val="35976292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39B52DF0-5381-B0B8-0BFA-8F7FA1EC8D3B}"/>
              </a:ext>
            </a:extLst>
          </p:cNvPr>
          <p:cNvGraphicFramePr>
            <a:graphicFrameLocks noGrp="1"/>
          </p:cNvGraphicFramePr>
          <p:nvPr>
            <p:extLst>
              <p:ext uri="{D42A27DB-BD31-4B8C-83A1-F6EECF244321}">
                <p14:modId xmlns:p14="http://schemas.microsoft.com/office/powerpoint/2010/main" val="2707084516"/>
              </p:ext>
            </p:extLst>
          </p:nvPr>
        </p:nvGraphicFramePr>
        <p:xfrm>
          <a:off x="364006" y="1649441"/>
          <a:ext cx="9583930" cy="3571240"/>
        </p:xfrm>
        <a:graphic>
          <a:graphicData uri="http://schemas.openxmlformats.org/drawingml/2006/table">
            <a:tbl>
              <a:tblPr firstRow="1" bandRow="1">
                <a:tableStyleId>{5C22544A-7EE6-4342-B048-85BDC9FD1C3A}</a:tableStyleId>
              </a:tblPr>
              <a:tblGrid>
                <a:gridCol w="1198880">
                  <a:extLst>
                    <a:ext uri="{9D8B030D-6E8A-4147-A177-3AD203B41FA5}">
                      <a16:colId xmlns:a16="http://schemas.microsoft.com/office/drawing/2014/main" val="2801011538"/>
                    </a:ext>
                  </a:extLst>
                </a:gridCol>
                <a:gridCol w="2070418">
                  <a:extLst>
                    <a:ext uri="{9D8B030D-6E8A-4147-A177-3AD203B41FA5}">
                      <a16:colId xmlns:a16="http://schemas.microsoft.com/office/drawing/2014/main" val="1047634183"/>
                    </a:ext>
                  </a:extLst>
                </a:gridCol>
                <a:gridCol w="1071880">
                  <a:extLst>
                    <a:ext uri="{9D8B030D-6E8A-4147-A177-3AD203B41FA5}">
                      <a16:colId xmlns:a16="http://schemas.microsoft.com/office/drawing/2014/main" val="2522779145"/>
                    </a:ext>
                  </a:extLst>
                </a:gridCol>
                <a:gridCol w="685800">
                  <a:extLst>
                    <a:ext uri="{9D8B030D-6E8A-4147-A177-3AD203B41FA5}">
                      <a16:colId xmlns:a16="http://schemas.microsoft.com/office/drawing/2014/main" val="4026727144"/>
                    </a:ext>
                  </a:extLst>
                </a:gridCol>
                <a:gridCol w="895668">
                  <a:extLst>
                    <a:ext uri="{9D8B030D-6E8A-4147-A177-3AD203B41FA5}">
                      <a16:colId xmlns:a16="http://schemas.microsoft.com/office/drawing/2014/main" val="3864588014"/>
                    </a:ext>
                  </a:extLst>
                </a:gridCol>
                <a:gridCol w="1063943">
                  <a:extLst>
                    <a:ext uri="{9D8B030D-6E8A-4147-A177-3AD203B41FA5}">
                      <a16:colId xmlns:a16="http://schemas.microsoft.com/office/drawing/2014/main" val="2009619187"/>
                    </a:ext>
                  </a:extLst>
                </a:gridCol>
                <a:gridCol w="1176211">
                  <a:extLst>
                    <a:ext uri="{9D8B030D-6E8A-4147-A177-3AD203B41FA5}">
                      <a16:colId xmlns:a16="http://schemas.microsoft.com/office/drawing/2014/main" val="1327079191"/>
                    </a:ext>
                  </a:extLst>
                </a:gridCol>
                <a:gridCol w="1421130">
                  <a:extLst>
                    <a:ext uri="{9D8B030D-6E8A-4147-A177-3AD203B41FA5}">
                      <a16:colId xmlns:a16="http://schemas.microsoft.com/office/drawing/2014/main" val="778809137"/>
                    </a:ext>
                  </a:extLst>
                </a:gridCol>
              </a:tblGrid>
              <a:tr h="370840">
                <a:tc>
                  <a:txBody>
                    <a:bodyPr/>
                    <a:lstStyle/>
                    <a:p>
                      <a:r>
                        <a:rPr lang="en-US" dirty="0"/>
                        <a:t>Center</a:t>
                      </a:r>
                    </a:p>
                  </a:txBody>
                  <a:tcPr/>
                </a:tc>
                <a:tc>
                  <a:txBody>
                    <a:bodyPr/>
                    <a:lstStyle/>
                    <a:p>
                      <a:r>
                        <a:rPr lang="en-US" dirty="0"/>
                        <a:t>Period</a:t>
                      </a:r>
                    </a:p>
                  </a:txBody>
                  <a:tcPr/>
                </a:tc>
                <a:tc>
                  <a:txBody>
                    <a:bodyPr/>
                    <a:lstStyle/>
                    <a:p>
                      <a:r>
                        <a:rPr lang="en-US" dirty="0"/>
                        <a:t>Duration</a:t>
                      </a:r>
                    </a:p>
                  </a:txBody>
                  <a:tcPr/>
                </a:tc>
                <a:tc>
                  <a:txBody>
                    <a:bodyPr/>
                    <a:lstStyle/>
                    <a:p>
                      <a:r>
                        <a:rPr lang="en-US" dirty="0"/>
                        <a:t>Total</a:t>
                      </a:r>
                    </a:p>
                  </a:txBody>
                  <a:tcPr/>
                </a:tc>
                <a:tc>
                  <a:txBody>
                    <a:bodyPr/>
                    <a:lstStyle/>
                    <a:p>
                      <a:r>
                        <a:rPr lang="en-US" dirty="0"/>
                        <a:t>Typical</a:t>
                      </a:r>
                    </a:p>
                  </a:txBody>
                  <a:tcPr/>
                </a:tc>
                <a:tc>
                  <a:txBody>
                    <a:bodyPr/>
                    <a:lstStyle/>
                    <a:p>
                      <a:r>
                        <a:rPr lang="en-US" dirty="0"/>
                        <a:t>atypical</a:t>
                      </a:r>
                    </a:p>
                  </a:txBody>
                  <a:tcPr/>
                </a:tc>
                <a:tc>
                  <a:txBody>
                    <a:bodyPr/>
                    <a:lstStyle/>
                    <a:p>
                      <a:r>
                        <a:rPr lang="en-US" dirty="0"/>
                        <a:t>Age range</a:t>
                      </a:r>
                    </a:p>
                  </a:txBody>
                  <a:tcPr/>
                </a:tc>
                <a:tc>
                  <a:txBody>
                    <a:bodyPr/>
                    <a:lstStyle/>
                    <a:p>
                      <a:r>
                        <a:rPr lang="en-US" dirty="0"/>
                        <a:t>Incidence/m</a:t>
                      </a:r>
                    </a:p>
                  </a:txBody>
                  <a:tcPr/>
                </a:tc>
                <a:extLst>
                  <a:ext uri="{0D108BD9-81ED-4DB2-BD59-A6C34878D82A}">
                    <a16:rowId xmlns:a16="http://schemas.microsoft.com/office/drawing/2014/main" val="1919933575"/>
                  </a:ext>
                </a:extLst>
              </a:tr>
              <a:tr h="370840">
                <a:tc>
                  <a:txBody>
                    <a:bodyPr/>
                    <a:lstStyle/>
                    <a:p>
                      <a:r>
                        <a:rPr lang="en-US" dirty="0"/>
                        <a:t>Mansoura</a:t>
                      </a:r>
                    </a:p>
                  </a:txBody>
                  <a:tcPr/>
                </a:tc>
                <a:tc>
                  <a:txBody>
                    <a:bodyPr/>
                    <a:lstStyle/>
                    <a:p>
                      <a:r>
                        <a:rPr lang="en-US" dirty="0"/>
                        <a:t>Jan 2007-Dec 2017</a:t>
                      </a:r>
                    </a:p>
                  </a:txBody>
                  <a:tcPr/>
                </a:tc>
                <a:tc>
                  <a:txBody>
                    <a:bodyPr/>
                    <a:lstStyle/>
                    <a:p>
                      <a:pPr algn="ctr"/>
                      <a:r>
                        <a:rPr lang="en-US" dirty="0"/>
                        <a:t>11y</a:t>
                      </a:r>
                    </a:p>
                  </a:txBody>
                  <a:tcPr/>
                </a:tc>
                <a:tc>
                  <a:txBody>
                    <a:bodyPr/>
                    <a:lstStyle/>
                    <a:p>
                      <a:pPr algn="ctr"/>
                      <a:r>
                        <a:rPr lang="en-US" dirty="0"/>
                        <a:t>132</a:t>
                      </a:r>
                    </a:p>
                  </a:txBody>
                  <a:tcPr/>
                </a:tc>
                <a:tc>
                  <a:txBody>
                    <a:bodyPr/>
                    <a:lstStyle/>
                    <a:p>
                      <a:pPr algn="ctr"/>
                      <a:r>
                        <a:rPr lang="en-US" dirty="0"/>
                        <a:t>132 </a:t>
                      </a:r>
                    </a:p>
                    <a:p>
                      <a:pPr algn="ctr"/>
                      <a:r>
                        <a:rPr lang="en-US" dirty="0"/>
                        <a:t>(100)</a:t>
                      </a:r>
                    </a:p>
                  </a:txBody>
                  <a:tcPr/>
                </a:tc>
                <a:tc>
                  <a:txBody>
                    <a:bodyPr/>
                    <a:lstStyle/>
                    <a:p>
                      <a:pPr algn="ctr"/>
                      <a:r>
                        <a:rPr lang="en-US" dirty="0"/>
                        <a:t>0</a:t>
                      </a:r>
                    </a:p>
                  </a:txBody>
                  <a:tcPr/>
                </a:tc>
                <a:tc>
                  <a:txBody>
                    <a:bodyPr/>
                    <a:lstStyle/>
                    <a:p>
                      <a:pPr algn="ctr"/>
                      <a:r>
                        <a:rPr lang="en-US" dirty="0"/>
                        <a:t>4m-12y</a:t>
                      </a:r>
                    </a:p>
                  </a:txBody>
                  <a:tcPr/>
                </a:tc>
                <a:tc>
                  <a:txBody>
                    <a:bodyPr/>
                    <a:lstStyle/>
                    <a:p>
                      <a:pPr algn="ctr"/>
                      <a:r>
                        <a:rPr lang="en-US" dirty="0"/>
                        <a:t>1</a:t>
                      </a:r>
                    </a:p>
                  </a:txBody>
                  <a:tcPr/>
                </a:tc>
                <a:extLst>
                  <a:ext uri="{0D108BD9-81ED-4DB2-BD59-A6C34878D82A}">
                    <a16:rowId xmlns:a16="http://schemas.microsoft.com/office/drawing/2014/main" val="3305633822"/>
                  </a:ext>
                </a:extLst>
              </a:tr>
              <a:tr h="370840">
                <a:tc>
                  <a:txBody>
                    <a:bodyPr/>
                    <a:lstStyle/>
                    <a:p>
                      <a:r>
                        <a:rPr lang="en-US" dirty="0"/>
                        <a:t>Cairo</a:t>
                      </a:r>
                    </a:p>
                  </a:txBody>
                  <a:tcPr/>
                </a:tc>
                <a:tc>
                  <a:txBody>
                    <a:bodyPr/>
                    <a:lstStyle/>
                    <a:p>
                      <a:r>
                        <a:rPr lang="en-US" dirty="0"/>
                        <a:t>Mar 2018-July 2019</a:t>
                      </a:r>
                    </a:p>
                  </a:txBody>
                  <a:tcPr/>
                </a:tc>
                <a:tc>
                  <a:txBody>
                    <a:bodyPr/>
                    <a:lstStyle/>
                    <a:p>
                      <a:pPr algn="ctr"/>
                      <a:r>
                        <a:rPr lang="en-US" dirty="0"/>
                        <a:t>1 4/12</a:t>
                      </a:r>
                    </a:p>
                  </a:txBody>
                  <a:tcPr/>
                </a:tc>
                <a:tc>
                  <a:txBody>
                    <a:bodyPr/>
                    <a:lstStyle/>
                    <a:p>
                      <a:pPr algn="ctr"/>
                      <a:r>
                        <a:rPr lang="en-US" dirty="0"/>
                        <a:t>50</a:t>
                      </a:r>
                    </a:p>
                  </a:txBody>
                  <a:tcPr/>
                </a:tc>
                <a:tc>
                  <a:txBody>
                    <a:bodyPr/>
                    <a:lstStyle/>
                    <a:p>
                      <a:pPr algn="ctr"/>
                      <a:r>
                        <a:rPr lang="en-US" dirty="0"/>
                        <a:t>22 </a:t>
                      </a:r>
                    </a:p>
                    <a:p>
                      <a:pPr algn="ctr"/>
                      <a:r>
                        <a:rPr lang="en-US" dirty="0"/>
                        <a:t>(44)</a:t>
                      </a:r>
                    </a:p>
                  </a:txBody>
                  <a:tcPr/>
                </a:tc>
                <a:tc>
                  <a:txBody>
                    <a:bodyPr/>
                    <a:lstStyle/>
                    <a:p>
                      <a:pPr algn="ctr"/>
                      <a:r>
                        <a:rPr lang="en-US" dirty="0"/>
                        <a:t>28 </a:t>
                      </a:r>
                    </a:p>
                    <a:p>
                      <a:pPr algn="ctr"/>
                      <a:r>
                        <a:rPr lang="en-US" dirty="0"/>
                        <a:t>(56)</a:t>
                      </a:r>
                    </a:p>
                  </a:txBody>
                  <a:tcPr/>
                </a:tc>
                <a:tc>
                  <a:txBody>
                    <a:bodyPr/>
                    <a:lstStyle/>
                    <a:p>
                      <a:pPr algn="ctr"/>
                      <a:r>
                        <a:rPr lang="en-US" dirty="0"/>
                        <a:t>6m-12y</a:t>
                      </a:r>
                    </a:p>
                  </a:txBody>
                  <a:tcPr/>
                </a:tc>
                <a:tc>
                  <a:txBody>
                    <a:bodyPr/>
                    <a:lstStyle/>
                    <a:p>
                      <a:pPr algn="ctr"/>
                      <a:r>
                        <a:rPr lang="en-US" dirty="0"/>
                        <a:t>3.125</a:t>
                      </a:r>
                    </a:p>
                  </a:txBody>
                  <a:tcPr/>
                </a:tc>
                <a:extLst>
                  <a:ext uri="{0D108BD9-81ED-4DB2-BD59-A6C34878D82A}">
                    <a16:rowId xmlns:a16="http://schemas.microsoft.com/office/drawing/2014/main" val="2365340194"/>
                  </a:ext>
                </a:extLst>
              </a:tr>
              <a:tr h="370840">
                <a:tc>
                  <a:txBody>
                    <a:bodyPr/>
                    <a:lstStyle/>
                    <a:p>
                      <a:r>
                        <a:rPr lang="en-US" dirty="0"/>
                        <a:t>Tanta</a:t>
                      </a:r>
                    </a:p>
                  </a:txBody>
                  <a:tcPr/>
                </a:tc>
                <a:tc>
                  <a:txBody>
                    <a:bodyPr/>
                    <a:lstStyle/>
                    <a:p>
                      <a:r>
                        <a:rPr lang="en-US" dirty="0"/>
                        <a:t>Jan 2009-Jan 2019</a:t>
                      </a:r>
                    </a:p>
                  </a:txBody>
                  <a:tcPr/>
                </a:tc>
                <a:tc>
                  <a:txBody>
                    <a:bodyPr/>
                    <a:lstStyle/>
                    <a:p>
                      <a:pPr algn="ctr"/>
                      <a:r>
                        <a:rPr lang="en-US" dirty="0"/>
                        <a:t>10y</a:t>
                      </a:r>
                    </a:p>
                  </a:txBody>
                  <a:tcPr/>
                </a:tc>
                <a:tc>
                  <a:txBody>
                    <a:bodyPr/>
                    <a:lstStyle/>
                    <a:p>
                      <a:pPr algn="ctr"/>
                      <a:r>
                        <a:rPr lang="en-US" dirty="0"/>
                        <a:t>68</a:t>
                      </a:r>
                    </a:p>
                  </a:txBody>
                  <a:tcPr/>
                </a:tc>
                <a:tc>
                  <a:txBody>
                    <a:bodyPr/>
                    <a:lstStyle/>
                    <a:p>
                      <a:pPr algn="ctr"/>
                      <a:r>
                        <a:rPr lang="en-US" dirty="0"/>
                        <a:t>63 </a:t>
                      </a:r>
                    </a:p>
                    <a:p>
                      <a:pPr algn="ctr"/>
                      <a:r>
                        <a:rPr lang="en-US" dirty="0"/>
                        <a:t>(92.65)</a:t>
                      </a:r>
                    </a:p>
                  </a:txBody>
                  <a:tcPr/>
                </a:tc>
                <a:tc>
                  <a:txBody>
                    <a:bodyPr/>
                    <a:lstStyle/>
                    <a:p>
                      <a:pPr algn="ctr"/>
                      <a:r>
                        <a:rPr lang="en-US" dirty="0"/>
                        <a:t>5 </a:t>
                      </a:r>
                    </a:p>
                    <a:p>
                      <a:pPr algn="ctr"/>
                      <a:r>
                        <a:rPr lang="en-US" dirty="0"/>
                        <a:t>(7.35)</a:t>
                      </a:r>
                    </a:p>
                  </a:txBody>
                  <a:tcPr/>
                </a:tc>
                <a:tc>
                  <a:txBody>
                    <a:bodyPr/>
                    <a:lstStyle/>
                    <a:p>
                      <a:pPr algn="ctr"/>
                      <a:r>
                        <a:rPr lang="en-US" dirty="0"/>
                        <a:t>6m-13y</a:t>
                      </a:r>
                    </a:p>
                  </a:txBody>
                  <a:tcPr/>
                </a:tc>
                <a:tc>
                  <a:txBody>
                    <a:bodyPr/>
                    <a:lstStyle/>
                    <a:p>
                      <a:pPr algn="ctr"/>
                      <a:r>
                        <a:rPr lang="en-US" dirty="0"/>
                        <a:t>0.57</a:t>
                      </a:r>
                    </a:p>
                  </a:txBody>
                  <a:tcPr/>
                </a:tc>
                <a:extLst>
                  <a:ext uri="{0D108BD9-81ED-4DB2-BD59-A6C34878D82A}">
                    <a16:rowId xmlns:a16="http://schemas.microsoft.com/office/drawing/2014/main" val="3865113685"/>
                  </a:ext>
                </a:extLst>
              </a:tr>
              <a:tr h="370840">
                <a:tc>
                  <a:txBody>
                    <a:bodyPr/>
                    <a:lstStyle/>
                    <a:p>
                      <a:r>
                        <a:rPr lang="en-US" dirty="0"/>
                        <a:t>Zagazig</a:t>
                      </a:r>
                    </a:p>
                  </a:txBody>
                  <a:tcPr/>
                </a:tc>
                <a:tc>
                  <a:txBody>
                    <a:bodyPr/>
                    <a:lstStyle/>
                    <a:p>
                      <a:r>
                        <a:rPr lang="en-US" dirty="0"/>
                        <a:t>Mar 2022-Feb 2023</a:t>
                      </a:r>
                    </a:p>
                  </a:txBody>
                  <a:tcPr/>
                </a:tc>
                <a:tc>
                  <a:txBody>
                    <a:bodyPr/>
                    <a:lstStyle/>
                    <a:p>
                      <a:pPr algn="ctr"/>
                      <a:r>
                        <a:rPr lang="en-US" dirty="0"/>
                        <a:t>11m</a:t>
                      </a:r>
                    </a:p>
                  </a:txBody>
                  <a:tcPr/>
                </a:tc>
                <a:tc>
                  <a:txBody>
                    <a:bodyPr/>
                    <a:lstStyle/>
                    <a:p>
                      <a:pPr algn="ctr"/>
                      <a:r>
                        <a:rPr lang="en-US" dirty="0"/>
                        <a:t>48</a:t>
                      </a:r>
                    </a:p>
                  </a:txBody>
                  <a:tcPr/>
                </a:tc>
                <a:tc>
                  <a:txBody>
                    <a:bodyPr/>
                    <a:lstStyle/>
                    <a:p>
                      <a:pPr algn="ctr"/>
                      <a:r>
                        <a:rPr lang="en-US" dirty="0"/>
                        <a:t>29 </a:t>
                      </a:r>
                    </a:p>
                    <a:p>
                      <a:pPr algn="ctr"/>
                      <a:r>
                        <a:rPr lang="en-US" dirty="0"/>
                        <a:t>(60.4)</a:t>
                      </a:r>
                    </a:p>
                  </a:txBody>
                  <a:tcPr/>
                </a:tc>
                <a:tc>
                  <a:txBody>
                    <a:bodyPr/>
                    <a:lstStyle/>
                    <a:p>
                      <a:pPr algn="ctr"/>
                      <a:r>
                        <a:rPr lang="en-US" dirty="0"/>
                        <a:t>19 </a:t>
                      </a:r>
                    </a:p>
                    <a:p>
                      <a:pPr algn="ctr"/>
                      <a:r>
                        <a:rPr lang="en-US" dirty="0"/>
                        <a:t>(39.6)</a:t>
                      </a:r>
                    </a:p>
                  </a:txBody>
                  <a:tcPr/>
                </a:tc>
                <a:tc>
                  <a:txBody>
                    <a:bodyPr/>
                    <a:lstStyle/>
                    <a:p>
                      <a:pPr algn="ctr"/>
                      <a:r>
                        <a:rPr lang="en-US" dirty="0"/>
                        <a:t>3m-12y</a:t>
                      </a:r>
                    </a:p>
                  </a:txBody>
                  <a:tcPr/>
                </a:tc>
                <a:tc>
                  <a:txBody>
                    <a:bodyPr/>
                    <a:lstStyle/>
                    <a:p>
                      <a:pPr algn="ctr"/>
                      <a:r>
                        <a:rPr lang="en-US" dirty="0"/>
                        <a:t>7.64</a:t>
                      </a:r>
                    </a:p>
                  </a:txBody>
                  <a:tcPr/>
                </a:tc>
                <a:extLst>
                  <a:ext uri="{0D108BD9-81ED-4DB2-BD59-A6C34878D82A}">
                    <a16:rowId xmlns:a16="http://schemas.microsoft.com/office/drawing/2014/main" val="3872638914"/>
                  </a:ext>
                </a:extLst>
              </a:tr>
              <a:tr h="370840">
                <a:tc>
                  <a:txBody>
                    <a:bodyPr/>
                    <a:lstStyle/>
                    <a:p>
                      <a:r>
                        <a:rPr lang="en-US" dirty="0"/>
                        <a:t>Ain Shams</a:t>
                      </a:r>
                    </a:p>
                  </a:txBody>
                  <a:tcPr/>
                </a:tc>
                <a:tc>
                  <a:txBody>
                    <a:bodyPr/>
                    <a:lstStyle/>
                    <a:p>
                      <a:r>
                        <a:rPr lang="en-US" dirty="0"/>
                        <a:t>Jan 2013-Oct 2023</a:t>
                      </a:r>
                    </a:p>
                  </a:txBody>
                  <a:tcPr/>
                </a:tc>
                <a:tc>
                  <a:txBody>
                    <a:bodyPr/>
                    <a:lstStyle/>
                    <a:p>
                      <a:pPr algn="ctr"/>
                      <a:r>
                        <a:rPr lang="en-US" dirty="0"/>
                        <a:t>10 10/12</a:t>
                      </a:r>
                    </a:p>
                  </a:txBody>
                  <a:tcPr/>
                </a:tc>
                <a:tc>
                  <a:txBody>
                    <a:bodyPr/>
                    <a:lstStyle/>
                    <a:p>
                      <a:pPr algn="ctr"/>
                      <a:r>
                        <a:rPr lang="en-US" dirty="0"/>
                        <a:t>144</a:t>
                      </a:r>
                    </a:p>
                  </a:txBody>
                  <a:tcPr/>
                </a:tc>
                <a:tc>
                  <a:txBody>
                    <a:bodyPr/>
                    <a:lstStyle/>
                    <a:p>
                      <a:pPr algn="ctr"/>
                      <a:r>
                        <a:rPr lang="en-US" dirty="0"/>
                        <a:t>90 </a:t>
                      </a:r>
                    </a:p>
                    <a:p>
                      <a:pPr algn="ctr"/>
                      <a:r>
                        <a:rPr lang="en-US" dirty="0"/>
                        <a:t>(62.5)</a:t>
                      </a:r>
                    </a:p>
                  </a:txBody>
                  <a:tcPr/>
                </a:tc>
                <a:tc>
                  <a:txBody>
                    <a:bodyPr/>
                    <a:lstStyle/>
                    <a:p>
                      <a:pPr algn="ctr"/>
                      <a:r>
                        <a:rPr lang="en-US" dirty="0"/>
                        <a:t>54 </a:t>
                      </a:r>
                    </a:p>
                    <a:p>
                      <a:pPr algn="ctr"/>
                      <a:r>
                        <a:rPr lang="en-US" dirty="0"/>
                        <a:t>(37.5)</a:t>
                      </a:r>
                    </a:p>
                  </a:txBody>
                  <a:tcPr/>
                </a:tc>
                <a:tc>
                  <a:txBody>
                    <a:bodyPr/>
                    <a:lstStyle/>
                    <a:p>
                      <a:pPr algn="ctr"/>
                      <a:r>
                        <a:rPr lang="en-US" dirty="0"/>
                        <a:t>2.5m-16y</a:t>
                      </a:r>
                    </a:p>
                  </a:txBody>
                  <a:tcPr/>
                </a:tc>
                <a:tc>
                  <a:txBody>
                    <a:bodyPr/>
                    <a:lstStyle/>
                    <a:p>
                      <a:pPr algn="ctr"/>
                      <a:r>
                        <a:rPr lang="en-US" dirty="0"/>
                        <a:t>1.1</a:t>
                      </a:r>
                    </a:p>
                  </a:txBody>
                  <a:tcPr/>
                </a:tc>
                <a:extLst>
                  <a:ext uri="{0D108BD9-81ED-4DB2-BD59-A6C34878D82A}">
                    <a16:rowId xmlns:a16="http://schemas.microsoft.com/office/drawing/2014/main" val="2389618721"/>
                  </a:ext>
                </a:extLst>
              </a:tr>
            </a:tbl>
          </a:graphicData>
        </a:graphic>
      </p:graphicFrame>
    </p:spTree>
    <p:extLst>
      <p:ext uri="{BB962C8B-B14F-4D97-AF65-F5344CB8AC3E}">
        <p14:creationId xmlns:p14="http://schemas.microsoft.com/office/powerpoint/2010/main" val="24577102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2F0A0A-EFDC-4A59-907A-CD68C1745B96}"/>
              </a:ext>
            </a:extLst>
          </p:cNvPr>
          <p:cNvSpPr txBox="1"/>
          <p:nvPr/>
        </p:nvSpPr>
        <p:spPr>
          <a:xfrm>
            <a:off x="564241" y="1209682"/>
            <a:ext cx="2507418" cy="707886"/>
          </a:xfrm>
          <a:prstGeom prst="rect">
            <a:avLst/>
          </a:prstGeom>
          <a:noFill/>
        </p:spPr>
        <p:txBody>
          <a:bodyPr wrap="none" rtlCol="0">
            <a:spAutoFit/>
          </a:bodyPr>
          <a:lstStyle/>
          <a:p>
            <a:r>
              <a:rPr lang="en-US" sz="4000" b="1" dirty="0">
                <a:solidFill>
                  <a:srgbClr val="002060"/>
                </a:solidFill>
                <a:effectLst>
                  <a:outerShdw blurRad="38100" dist="38100" dir="2700000" algn="tl">
                    <a:srgbClr val="000000">
                      <a:alpha val="43137"/>
                    </a:srgbClr>
                  </a:outerShdw>
                </a:effectLst>
              </a:rPr>
              <a:t>Conclusion</a:t>
            </a:r>
          </a:p>
        </p:txBody>
      </p:sp>
      <p:sp>
        <p:nvSpPr>
          <p:cNvPr id="3" name="TextBox 2">
            <a:extLst>
              <a:ext uri="{FF2B5EF4-FFF2-40B4-BE49-F238E27FC236}">
                <a16:creationId xmlns:a16="http://schemas.microsoft.com/office/drawing/2014/main" id="{7FDD25A6-07D4-7624-226E-A5B943C2839F}"/>
              </a:ext>
            </a:extLst>
          </p:cNvPr>
          <p:cNvSpPr txBox="1"/>
          <p:nvPr/>
        </p:nvSpPr>
        <p:spPr>
          <a:xfrm>
            <a:off x="564241" y="2240211"/>
            <a:ext cx="9158518" cy="1318181"/>
          </a:xfrm>
          <a:prstGeom prst="rect">
            <a:avLst/>
          </a:prstGeom>
          <a:noFill/>
        </p:spPr>
        <p:txBody>
          <a:bodyPr wrap="square" rtlCol="0">
            <a:spAutoFit/>
          </a:bodyPr>
          <a:lstStyle/>
          <a:p>
            <a:pPr algn="just">
              <a:lnSpc>
                <a:spcPct val="150000"/>
              </a:lnSpc>
            </a:pPr>
            <a:r>
              <a:rPr lang="en-US" sz="2800" b="1" dirty="0"/>
              <a:t>An Egyptian registry for cases of TMA among the pediatric population is urgently needed.</a:t>
            </a:r>
          </a:p>
        </p:txBody>
      </p:sp>
    </p:spTree>
    <p:extLst>
      <p:ext uri="{BB962C8B-B14F-4D97-AF65-F5344CB8AC3E}">
        <p14:creationId xmlns:p14="http://schemas.microsoft.com/office/powerpoint/2010/main" val="31871277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A465A0-86F7-02F8-8AD4-C0C4DBCA04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701969" y="-1727029"/>
            <a:ext cx="6883060" cy="10287001"/>
          </a:xfrm>
          <a:prstGeom prst="rect">
            <a:avLst/>
          </a:prstGeom>
        </p:spPr>
      </p:pic>
    </p:spTree>
    <p:extLst>
      <p:ext uri="{BB962C8B-B14F-4D97-AF65-F5344CB8AC3E}">
        <p14:creationId xmlns:p14="http://schemas.microsoft.com/office/powerpoint/2010/main" val="840296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2F0A0A-EFDC-4A59-907A-CD68C1745B96}"/>
              </a:ext>
            </a:extLst>
          </p:cNvPr>
          <p:cNvSpPr txBox="1"/>
          <p:nvPr/>
        </p:nvSpPr>
        <p:spPr>
          <a:xfrm>
            <a:off x="904125" y="1149618"/>
            <a:ext cx="1796582" cy="707886"/>
          </a:xfrm>
          <a:prstGeom prst="rect">
            <a:avLst/>
          </a:prstGeom>
          <a:noFill/>
        </p:spPr>
        <p:txBody>
          <a:bodyPr wrap="none" rtlCol="0">
            <a:spAutoFit/>
          </a:bodyPr>
          <a:lstStyle/>
          <a:p>
            <a:r>
              <a:rPr lang="en-US" sz="4000" b="1" dirty="0">
                <a:solidFill>
                  <a:srgbClr val="002060"/>
                </a:solidFill>
                <a:effectLst>
                  <a:outerShdw blurRad="38100" dist="38100" dir="2700000" algn="tl">
                    <a:srgbClr val="000000">
                      <a:alpha val="43137"/>
                    </a:srgbClr>
                  </a:outerShdw>
                </a:effectLst>
              </a:rPr>
              <a:t>Agenda</a:t>
            </a:r>
          </a:p>
        </p:txBody>
      </p:sp>
      <p:sp>
        <p:nvSpPr>
          <p:cNvPr id="3" name="TextBox 2">
            <a:extLst>
              <a:ext uri="{FF2B5EF4-FFF2-40B4-BE49-F238E27FC236}">
                <a16:creationId xmlns:a16="http://schemas.microsoft.com/office/drawing/2014/main" id="{7FDD25A6-07D4-7624-226E-A5B943C2839F}"/>
              </a:ext>
            </a:extLst>
          </p:cNvPr>
          <p:cNvSpPr txBox="1"/>
          <p:nvPr/>
        </p:nvSpPr>
        <p:spPr>
          <a:xfrm>
            <a:off x="914397" y="2252718"/>
            <a:ext cx="4561249" cy="2733056"/>
          </a:xfrm>
          <a:prstGeom prst="rect">
            <a:avLst/>
          </a:prstGeom>
          <a:noFill/>
        </p:spPr>
        <p:txBody>
          <a:bodyPr wrap="none" rtlCol="0">
            <a:spAutoFit/>
          </a:bodyPr>
          <a:lstStyle/>
          <a:p>
            <a:pPr marL="457200" indent="-457200">
              <a:lnSpc>
                <a:spcPct val="200000"/>
              </a:lnSpc>
              <a:buFont typeface="Arial" panose="020B0604020202020204" pitchFamily="34" charset="0"/>
              <a:buChar char="•"/>
            </a:pPr>
            <a:r>
              <a:rPr lang="en-US" sz="3000" b="1" dirty="0">
                <a:solidFill>
                  <a:srgbClr val="C00000"/>
                </a:solidFill>
              </a:rPr>
              <a:t>International prevalence</a:t>
            </a:r>
          </a:p>
          <a:p>
            <a:pPr marL="457200" indent="-457200">
              <a:lnSpc>
                <a:spcPct val="200000"/>
              </a:lnSpc>
              <a:buFont typeface="Arial" panose="020B0604020202020204" pitchFamily="34" charset="0"/>
              <a:buChar char="•"/>
            </a:pPr>
            <a:r>
              <a:rPr lang="en-US" sz="3000" b="1" dirty="0">
                <a:solidFill>
                  <a:srgbClr val="C00000"/>
                </a:solidFill>
              </a:rPr>
              <a:t>Prevalence in Egypt</a:t>
            </a:r>
          </a:p>
          <a:p>
            <a:pPr marL="457200" indent="-457200">
              <a:lnSpc>
                <a:spcPct val="200000"/>
              </a:lnSpc>
              <a:buFont typeface="Arial" panose="020B0604020202020204" pitchFamily="34" charset="0"/>
              <a:buChar char="•"/>
            </a:pPr>
            <a:r>
              <a:rPr lang="en-US" sz="3000" b="1" dirty="0">
                <a:solidFill>
                  <a:srgbClr val="C00000"/>
                </a:solidFill>
              </a:rPr>
              <a:t>Conclusion</a:t>
            </a:r>
          </a:p>
        </p:txBody>
      </p:sp>
    </p:spTree>
    <p:extLst>
      <p:ext uri="{BB962C8B-B14F-4D97-AF65-F5344CB8AC3E}">
        <p14:creationId xmlns:p14="http://schemas.microsoft.com/office/powerpoint/2010/main" val="2905365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3216" y="3639857"/>
            <a:ext cx="8133085" cy="1200329"/>
          </a:xfrm>
          <a:prstGeom prst="rect">
            <a:avLst/>
          </a:prstGeom>
        </p:spPr>
        <p:txBody>
          <a:bodyPr wrap="square">
            <a:spAutoFit/>
          </a:bodyPr>
          <a:lstStyle/>
          <a:p>
            <a:pPr algn="just"/>
            <a:r>
              <a:rPr lang="en-US" sz="2400" dirty="0"/>
              <a:t>Although not well established, the estimated annual incidence of aHUS in the USA is one in 500,000 individuals and seven in one million individuals in Europe</a:t>
            </a:r>
          </a:p>
        </p:txBody>
      </p:sp>
      <p:pic>
        <p:nvPicPr>
          <p:cNvPr id="3" name="Picture 2"/>
          <p:cNvPicPr>
            <a:picLocks noChangeAspect="1"/>
          </p:cNvPicPr>
          <p:nvPr/>
        </p:nvPicPr>
        <p:blipFill>
          <a:blip r:embed="rId2"/>
          <a:stretch>
            <a:fillRect/>
          </a:stretch>
        </p:blipFill>
        <p:spPr>
          <a:xfrm>
            <a:off x="1241193" y="647699"/>
            <a:ext cx="7820365" cy="2320583"/>
          </a:xfrm>
          <a:prstGeom prst="rect">
            <a:avLst/>
          </a:prstGeom>
          <a:noFill/>
          <a:ln w="9525">
            <a:noFill/>
            <a:miter lim="800000"/>
            <a:headEnd/>
            <a:tailEnd/>
          </a:ln>
          <a:effectLst>
            <a:outerShdw blurRad="50800" dist="88900" dir="2700000" algn="tl" rotWithShape="0">
              <a:prstClr val="black">
                <a:alpha val="40000"/>
              </a:prstClr>
            </a:outerShdw>
          </a:effectLst>
        </p:spPr>
      </p:pic>
    </p:spTree>
    <p:extLst>
      <p:ext uri="{BB962C8B-B14F-4D97-AF65-F5344CB8AC3E}">
        <p14:creationId xmlns:p14="http://schemas.microsoft.com/office/powerpoint/2010/main" val="2623488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FCAB7E-B484-21CD-908C-9E074FF284F8}"/>
              </a:ext>
            </a:extLst>
          </p:cNvPr>
          <p:cNvPicPr>
            <a:picLocks noChangeAspect="1"/>
          </p:cNvPicPr>
          <p:nvPr/>
        </p:nvPicPr>
        <p:blipFill>
          <a:blip r:embed="rId2"/>
          <a:stretch>
            <a:fillRect/>
          </a:stretch>
        </p:blipFill>
        <p:spPr>
          <a:xfrm>
            <a:off x="395654" y="526254"/>
            <a:ext cx="9523828" cy="2029132"/>
          </a:xfrm>
          <a:prstGeom prst="rect">
            <a:avLst/>
          </a:prstGeom>
          <a:noFill/>
          <a:ln w="9525">
            <a:noFill/>
            <a:miter lim="800000"/>
            <a:headEnd/>
            <a:tailEnd/>
          </a:ln>
          <a:effectLst>
            <a:outerShdw blurRad="50800" dist="88900" dir="2700000" algn="tl" rotWithShape="0">
              <a:prstClr val="black">
                <a:alpha val="40000"/>
              </a:prstClr>
            </a:outerShdw>
          </a:effectLst>
        </p:spPr>
      </p:pic>
      <p:sp>
        <p:nvSpPr>
          <p:cNvPr id="5" name="TextBox 4">
            <a:extLst>
              <a:ext uri="{FF2B5EF4-FFF2-40B4-BE49-F238E27FC236}">
                <a16:creationId xmlns:a16="http://schemas.microsoft.com/office/drawing/2014/main" id="{23555DC4-8397-AF70-BAD9-B347C3A6E7CE}"/>
              </a:ext>
            </a:extLst>
          </p:cNvPr>
          <p:cNvSpPr txBox="1"/>
          <p:nvPr/>
        </p:nvSpPr>
        <p:spPr>
          <a:xfrm>
            <a:off x="563587" y="2950698"/>
            <a:ext cx="9159826" cy="3200876"/>
          </a:xfrm>
          <a:prstGeom prst="rect">
            <a:avLst/>
          </a:prstGeom>
          <a:noFill/>
        </p:spPr>
        <p:txBody>
          <a:bodyPr wrap="square">
            <a:spAutoFit/>
          </a:bodyPr>
          <a:lstStyle/>
          <a:p>
            <a:pPr algn="just">
              <a:spcBef>
                <a:spcPts val="600"/>
              </a:spcBef>
              <a:spcAft>
                <a:spcPts val="600"/>
              </a:spcAft>
            </a:pPr>
            <a:r>
              <a:rPr lang="en-US" sz="2400" dirty="0"/>
              <a:t>Eight articles were included in this review. HUS had an annual crude incidence of 0.66 per 100,000 people and a standard annual incidence of 0.57 per 100,000 people. Females were more likely than males to develop HUS, but only marginally more  frequently. Patients under 20 years old were the age group where HUS was most common.</a:t>
            </a:r>
          </a:p>
          <a:p>
            <a:pPr algn="just">
              <a:spcBef>
                <a:spcPts val="600"/>
              </a:spcBef>
              <a:spcAft>
                <a:spcPts val="600"/>
              </a:spcAft>
            </a:pPr>
            <a:r>
              <a:rPr lang="en-US" sz="2400" dirty="0"/>
              <a:t>Children had the greatest incidence rate, with 5.08 per 100,000 person-years annually. But earlier studies from Europe and North America revealed that children under five were the most often impacted.</a:t>
            </a:r>
          </a:p>
        </p:txBody>
      </p:sp>
    </p:spTree>
    <p:extLst>
      <p:ext uri="{BB962C8B-B14F-4D97-AF65-F5344CB8AC3E}">
        <p14:creationId xmlns:p14="http://schemas.microsoft.com/office/powerpoint/2010/main" val="1455987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A55BFAF2-664B-DEF1-2A21-C3052E64C79B}"/>
              </a:ext>
            </a:extLst>
          </p:cNvPr>
          <p:cNvGraphicFramePr>
            <a:graphicFrameLocks noGrp="1"/>
          </p:cNvGraphicFramePr>
          <p:nvPr>
            <p:extLst>
              <p:ext uri="{D42A27DB-BD31-4B8C-83A1-F6EECF244321}">
                <p14:modId xmlns:p14="http://schemas.microsoft.com/office/powerpoint/2010/main" val="3084538894"/>
              </p:ext>
            </p:extLst>
          </p:nvPr>
        </p:nvGraphicFramePr>
        <p:xfrm>
          <a:off x="887144" y="1165080"/>
          <a:ext cx="8512712" cy="4114800"/>
        </p:xfrm>
        <a:graphic>
          <a:graphicData uri="http://schemas.openxmlformats.org/drawingml/2006/table">
            <a:tbl>
              <a:tblPr firstRow="1" bandRow="1">
                <a:tableStyleId>{5C22544A-7EE6-4342-B048-85BDC9FD1C3A}</a:tableStyleId>
              </a:tblPr>
              <a:tblGrid>
                <a:gridCol w="2329777">
                  <a:extLst>
                    <a:ext uri="{9D8B030D-6E8A-4147-A177-3AD203B41FA5}">
                      <a16:colId xmlns:a16="http://schemas.microsoft.com/office/drawing/2014/main" val="4238232577"/>
                    </a:ext>
                  </a:extLst>
                </a:gridCol>
                <a:gridCol w="1236587">
                  <a:extLst>
                    <a:ext uri="{9D8B030D-6E8A-4147-A177-3AD203B41FA5}">
                      <a16:colId xmlns:a16="http://schemas.microsoft.com/office/drawing/2014/main" val="2005396373"/>
                    </a:ext>
                  </a:extLst>
                </a:gridCol>
                <a:gridCol w="1236587">
                  <a:extLst>
                    <a:ext uri="{9D8B030D-6E8A-4147-A177-3AD203B41FA5}">
                      <a16:colId xmlns:a16="http://schemas.microsoft.com/office/drawing/2014/main" val="1096050166"/>
                    </a:ext>
                  </a:extLst>
                </a:gridCol>
                <a:gridCol w="1236587">
                  <a:extLst>
                    <a:ext uri="{9D8B030D-6E8A-4147-A177-3AD203B41FA5}">
                      <a16:colId xmlns:a16="http://schemas.microsoft.com/office/drawing/2014/main" val="3697315899"/>
                    </a:ext>
                  </a:extLst>
                </a:gridCol>
                <a:gridCol w="1236587">
                  <a:extLst>
                    <a:ext uri="{9D8B030D-6E8A-4147-A177-3AD203B41FA5}">
                      <a16:colId xmlns:a16="http://schemas.microsoft.com/office/drawing/2014/main" val="1574460589"/>
                    </a:ext>
                  </a:extLst>
                </a:gridCol>
                <a:gridCol w="1236587">
                  <a:extLst>
                    <a:ext uri="{9D8B030D-6E8A-4147-A177-3AD203B41FA5}">
                      <a16:colId xmlns:a16="http://schemas.microsoft.com/office/drawing/2014/main" val="2693563206"/>
                    </a:ext>
                  </a:extLst>
                </a:gridCol>
              </a:tblGrid>
              <a:tr h="370840">
                <a:tc>
                  <a:txBody>
                    <a:bodyPr/>
                    <a:lstStyle/>
                    <a:p>
                      <a:r>
                        <a:rPr lang="en-US" sz="2400" dirty="0"/>
                        <a:t>Study</a:t>
                      </a:r>
                    </a:p>
                  </a:txBody>
                  <a:tcPr/>
                </a:tc>
                <a:tc>
                  <a:txBody>
                    <a:bodyPr/>
                    <a:lstStyle/>
                    <a:p>
                      <a:r>
                        <a:rPr lang="en-US" sz="2400" dirty="0"/>
                        <a:t>Year</a:t>
                      </a:r>
                    </a:p>
                  </a:txBody>
                  <a:tcPr/>
                </a:tc>
                <a:tc>
                  <a:txBody>
                    <a:bodyPr/>
                    <a:lstStyle/>
                    <a:p>
                      <a:r>
                        <a:rPr lang="en-US" sz="2400" dirty="0"/>
                        <a:t>Country</a:t>
                      </a:r>
                    </a:p>
                  </a:txBody>
                  <a:tcPr/>
                </a:tc>
                <a:tc>
                  <a:txBody>
                    <a:bodyPr/>
                    <a:lstStyle/>
                    <a:p>
                      <a:r>
                        <a:rPr lang="en-US" sz="2400" dirty="0"/>
                        <a:t>Ped/all</a:t>
                      </a:r>
                    </a:p>
                  </a:txBody>
                  <a:tcPr/>
                </a:tc>
                <a:tc>
                  <a:txBody>
                    <a:bodyPr/>
                    <a:lstStyle/>
                    <a:p>
                      <a:r>
                        <a:rPr lang="en-US" sz="2400" dirty="0"/>
                        <a:t>Number</a:t>
                      </a:r>
                    </a:p>
                  </a:txBody>
                  <a:tcPr/>
                </a:tc>
                <a:tc>
                  <a:txBody>
                    <a:bodyPr/>
                    <a:lstStyle/>
                    <a:p>
                      <a:r>
                        <a:rPr lang="en-US" sz="2400" dirty="0"/>
                        <a:t>Females</a:t>
                      </a:r>
                    </a:p>
                  </a:txBody>
                  <a:tcPr/>
                </a:tc>
                <a:extLst>
                  <a:ext uri="{0D108BD9-81ED-4DB2-BD59-A6C34878D82A}">
                    <a16:rowId xmlns:a16="http://schemas.microsoft.com/office/drawing/2014/main" val="57792139"/>
                  </a:ext>
                </a:extLst>
              </a:tr>
              <a:tr h="370840">
                <a:tc>
                  <a:txBody>
                    <a:bodyPr/>
                    <a:lstStyle/>
                    <a:p>
                      <a:r>
                        <a:rPr lang="en-US" sz="2400" b="0" i="0" u="none" strike="noStrike" kern="1200" baseline="0" dirty="0">
                          <a:solidFill>
                            <a:schemeClr val="dk1"/>
                          </a:solidFill>
                          <a:latin typeface="+mn-lt"/>
                          <a:ea typeface="+mn-ea"/>
                          <a:cs typeface="+mn-cs"/>
                        </a:rPr>
                        <a:t>Robitaille et al.</a:t>
                      </a:r>
                      <a:endParaRPr lang="en-US" sz="2400" dirty="0"/>
                    </a:p>
                  </a:txBody>
                  <a:tcPr/>
                </a:tc>
                <a:tc>
                  <a:txBody>
                    <a:bodyPr/>
                    <a:lstStyle/>
                    <a:p>
                      <a:r>
                        <a:rPr lang="en-US" sz="2400" dirty="0"/>
                        <a:t>2012</a:t>
                      </a:r>
                    </a:p>
                  </a:txBody>
                  <a:tcPr/>
                </a:tc>
                <a:tc>
                  <a:txBody>
                    <a:bodyPr/>
                    <a:lstStyle/>
                    <a:p>
                      <a:r>
                        <a:rPr lang="en-US" sz="2400" dirty="0"/>
                        <a:t>Canada</a:t>
                      </a:r>
                    </a:p>
                  </a:txBody>
                  <a:tcPr/>
                </a:tc>
                <a:tc>
                  <a:txBody>
                    <a:bodyPr/>
                    <a:lstStyle/>
                    <a:p>
                      <a:r>
                        <a:rPr lang="en-US" sz="2400" dirty="0"/>
                        <a:t>Ped</a:t>
                      </a:r>
                    </a:p>
                  </a:txBody>
                  <a:tcPr/>
                </a:tc>
                <a:tc>
                  <a:txBody>
                    <a:bodyPr/>
                    <a:lstStyle/>
                    <a:p>
                      <a:r>
                        <a:rPr lang="en-US" sz="2400" dirty="0"/>
                        <a:t>337</a:t>
                      </a:r>
                    </a:p>
                  </a:txBody>
                  <a:tcPr/>
                </a:tc>
                <a:tc>
                  <a:txBody>
                    <a:bodyPr/>
                    <a:lstStyle/>
                    <a:p>
                      <a:r>
                        <a:rPr lang="en-US" sz="2400" dirty="0"/>
                        <a:t>n/s</a:t>
                      </a:r>
                    </a:p>
                  </a:txBody>
                  <a:tcPr/>
                </a:tc>
                <a:extLst>
                  <a:ext uri="{0D108BD9-81ED-4DB2-BD59-A6C34878D82A}">
                    <a16:rowId xmlns:a16="http://schemas.microsoft.com/office/drawing/2014/main" val="2537536139"/>
                  </a:ext>
                </a:extLst>
              </a:tr>
              <a:tr h="370840">
                <a:tc>
                  <a:txBody>
                    <a:bodyPr/>
                    <a:lstStyle/>
                    <a:p>
                      <a:r>
                        <a:rPr lang="en-US" sz="2400" b="0" i="0" u="none" strike="noStrike" kern="1200" baseline="0" dirty="0">
                          <a:solidFill>
                            <a:schemeClr val="dk1"/>
                          </a:solidFill>
                          <a:latin typeface="+mn-lt"/>
                          <a:ea typeface="+mn-ea"/>
                          <a:cs typeface="+mn-cs"/>
                        </a:rPr>
                        <a:t>Jenssen et al.</a:t>
                      </a:r>
                      <a:endParaRPr lang="en-US" sz="2400" dirty="0"/>
                    </a:p>
                  </a:txBody>
                  <a:tcPr/>
                </a:tc>
                <a:tc>
                  <a:txBody>
                    <a:bodyPr/>
                    <a:lstStyle/>
                    <a:p>
                      <a:r>
                        <a:rPr lang="en-US" sz="2400" dirty="0"/>
                        <a:t>2014</a:t>
                      </a:r>
                    </a:p>
                  </a:txBody>
                  <a:tcPr/>
                </a:tc>
                <a:tc>
                  <a:txBody>
                    <a:bodyPr/>
                    <a:lstStyle/>
                    <a:p>
                      <a:r>
                        <a:rPr lang="en-US" sz="2400" dirty="0"/>
                        <a:t>Norway</a:t>
                      </a:r>
                    </a:p>
                  </a:txBody>
                  <a:tcPr/>
                </a:tc>
                <a:tc>
                  <a:txBody>
                    <a:bodyPr/>
                    <a:lstStyle/>
                    <a:p>
                      <a:r>
                        <a:rPr lang="en-US" sz="2400" dirty="0"/>
                        <a:t>Ped</a:t>
                      </a:r>
                    </a:p>
                  </a:txBody>
                  <a:tcPr/>
                </a:tc>
                <a:tc>
                  <a:txBody>
                    <a:bodyPr/>
                    <a:lstStyle/>
                    <a:p>
                      <a:r>
                        <a:rPr lang="en-US" sz="2400" dirty="0"/>
                        <a:t>47</a:t>
                      </a:r>
                    </a:p>
                  </a:txBody>
                  <a:tcPr/>
                </a:tc>
                <a:tc>
                  <a:txBody>
                    <a:bodyPr/>
                    <a:lstStyle/>
                    <a:p>
                      <a:r>
                        <a:rPr lang="en-US" sz="2400" dirty="0"/>
                        <a:t>32</a:t>
                      </a:r>
                    </a:p>
                  </a:txBody>
                  <a:tcPr/>
                </a:tc>
                <a:extLst>
                  <a:ext uri="{0D108BD9-81ED-4DB2-BD59-A6C34878D82A}">
                    <a16:rowId xmlns:a16="http://schemas.microsoft.com/office/drawing/2014/main" val="4036277659"/>
                  </a:ext>
                </a:extLst>
              </a:tr>
              <a:tr h="370840">
                <a:tc>
                  <a:txBody>
                    <a:bodyPr/>
                    <a:lstStyle/>
                    <a:p>
                      <a:r>
                        <a:rPr lang="en-US" sz="2400" b="0" i="0" u="none" strike="noStrike" kern="1200" baseline="0" dirty="0">
                          <a:solidFill>
                            <a:schemeClr val="dk1"/>
                          </a:solidFill>
                          <a:latin typeface="+mn-lt"/>
                          <a:ea typeface="+mn-ea"/>
                          <a:cs typeface="+mn-cs"/>
                        </a:rPr>
                        <a:t>Ardissino et al.</a:t>
                      </a:r>
                      <a:endParaRPr lang="en-US" sz="2400" dirty="0"/>
                    </a:p>
                  </a:txBody>
                  <a:tcPr/>
                </a:tc>
                <a:tc>
                  <a:txBody>
                    <a:bodyPr/>
                    <a:lstStyle/>
                    <a:p>
                      <a:r>
                        <a:rPr lang="en-US" sz="2400" dirty="0"/>
                        <a:t>2016</a:t>
                      </a:r>
                    </a:p>
                  </a:txBody>
                  <a:tcPr/>
                </a:tc>
                <a:tc>
                  <a:txBody>
                    <a:bodyPr/>
                    <a:lstStyle/>
                    <a:p>
                      <a:r>
                        <a:rPr lang="en-US" sz="2400" dirty="0"/>
                        <a:t>Italy</a:t>
                      </a:r>
                    </a:p>
                  </a:txBody>
                  <a:tcPr/>
                </a:tc>
                <a:tc>
                  <a:txBody>
                    <a:bodyPr/>
                    <a:lstStyle/>
                    <a:p>
                      <a:r>
                        <a:rPr lang="en-US" sz="2400" dirty="0"/>
                        <a:t>Ped</a:t>
                      </a:r>
                    </a:p>
                  </a:txBody>
                  <a:tcPr/>
                </a:tc>
                <a:tc>
                  <a:txBody>
                    <a:bodyPr/>
                    <a:lstStyle/>
                    <a:p>
                      <a:r>
                        <a:rPr lang="en-US" sz="2400" dirty="0"/>
                        <a:t>101</a:t>
                      </a:r>
                    </a:p>
                  </a:txBody>
                  <a:tcPr/>
                </a:tc>
                <a:tc>
                  <a:txBody>
                    <a:bodyPr/>
                    <a:lstStyle/>
                    <a:p>
                      <a:r>
                        <a:rPr lang="en-US" sz="2400" dirty="0"/>
                        <a:t>46</a:t>
                      </a:r>
                    </a:p>
                  </a:txBody>
                  <a:tcPr/>
                </a:tc>
                <a:extLst>
                  <a:ext uri="{0D108BD9-81ED-4DB2-BD59-A6C34878D82A}">
                    <a16:rowId xmlns:a16="http://schemas.microsoft.com/office/drawing/2014/main" val="3206410189"/>
                  </a:ext>
                </a:extLst>
              </a:tr>
              <a:tr h="370840">
                <a:tc>
                  <a:txBody>
                    <a:bodyPr/>
                    <a:lstStyle/>
                    <a:p>
                      <a:r>
                        <a:rPr lang="en-US" sz="2400" b="0" i="0" u="none" strike="noStrike" kern="1200" baseline="0" dirty="0">
                          <a:solidFill>
                            <a:schemeClr val="dk1"/>
                          </a:solidFill>
                          <a:latin typeface="+mn-lt"/>
                          <a:ea typeface="+mn-ea"/>
                          <a:cs typeface="+mn-cs"/>
                        </a:rPr>
                        <a:t>Alshaaili et al.</a:t>
                      </a:r>
                      <a:endParaRPr lang="en-US" sz="2400" dirty="0"/>
                    </a:p>
                  </a:txBody>
                  <a:tcPr/>
                </a:tc>
                <a:tc>
                  <a:txBody>
                    <a:bodyPr/>
                    <a:lstStyle/>
                    <a:p>
                      <a:r>
                        <a:rPr lang="en-US" sz="2400" dirty="0"/>
                        <a:t>2018</a:t>
                      </a:r>
                    </a:p>
                  </a:txBody>
                  <a:tcPr/>
                </a:tc>
                <a:tc>
                  <a:txBody>
                    <a:bodyPr/>
                    <a:lstStyle/>
                    <a:p>
                      <a:r>
                        <a:rPr lang="en-US" sz="2400" dirty="0"/>
                        <a:t>Oman</a:t>
                      </a:r>
                    </a:p>
                  </a:txBody>
                  <a:tcPr/>
                </a:tc>
                <a:tc>
                  <a:txBody>
                    <a:bodyPr/>
                    <a:lstStyle/>
                    <a:p>
                      <a:r>
                        <a:rPr lang="en-US" sz="2400" dirty="0"/>
                        <a:t>All</a:t>
                      </a:r>
                    </a:p>
                  </a:txBody>
                  <a:tcPr/>
                </a:tc>
                <a:tc>
                  <a:txBody>
                    <a:bodyPr/>
                    <a:lstStyle/>
                    <a:p>
                      <a:r>
                        <a:rPr lang="en-US" sz="2400" dirty="0"/>
                        <a:t>36</a:t>
                      </a:r>
                    </a:p>
                  </a:txBody>
                  <a:tcPr/>
                </a:tc>
                <a:tc>
                  <a:txBody>
                    <a:bodyPr/>
                    <a:lstStyle/>
                    <a:p>
                      <a:r>
                        <a:rPr lang="en-US" sz="2400" dirty="0"/>
                        <a:t>15</a:t>
                      </a:r>
                    </a:p>
                  </a:txBody>
                  <a:tcPr/>
                </a:tc>
                <a:extLst>
                  <a:ext uri="{0D108BD9-81ED-4DB2-BD59-A6C34878D82A}">
                    <a16:rowId xmlns:a16="http://schemas.microsoft.com/office/drawing/2014/main" val="2805386292"/>
                  </a:ext>
                </a:extLst>
              </a:tr>
              <a:tr h="370840">
                <a:tc>
                  <a:txBody>
                    <a:bodyPr/>
                    <a:lstStyle/>
                    <a:p>
                      <a:r>
                        <a:rPr lang="en-US" sz="2400" b="0" i="0" u="none" strike="noStrike" kern="1200" baseline="0" dirty="0">
                          <a:solidFill>
                            <a:schemeClr val="dk1"/>
                          </a:solidFill>
                          <a:latin typeface="+mn-lt"/>
                          <a:ea typeface="+mn-ea"/>
                          <a:cs typeface="+mn-cs"/>
                        </a:rPr>
                        <a:t>Ashida et al.</a:t>
                      </a:r>
                      <a:endParaRPr lang="en-US" sz="2400" dirty="0"/>
                    </a:p>
                  </a:txBody>
                  <a:tcPr/>
                </a:tc>
                <a:tc>
                  <a:txBody>
                    <a:bodyPr/>
                    <a:lstStyle/>
                    <a:p>
                      <a:r>
                        <a:rPr lang="en-US" sz="2400" dirty="0"/>
                        <a:t>2018</a:t>
                      </a:r>
                    </a:p>
                  </a:txBody>
                  <a:tcPr/>
                </a:tc>
                <a:tc>
                  <a:txBody>
                    <a:bodyPr/>
                    <a:lstStyle/>
                    <a:p>
                      <a:r>
                        <a:rPr lang="en-US" sz="2400" dirty="0"/>
                        <a:t>Japan</a:t>
                      </a:r>
                    </a:p>
                  </a:txBody>
                  <a:tcPr/>
                </a:tc>
                <a:tc>
                  <a:txBody>
                    <a:bodyPr/>
                    <a:lstStyle/>
                    <a:p>
                      <a:r>
                        <a:rPr lang="en-US" sz="2400" dirty="0"/>
                        <a:t>Ped</a:t>
                      </a:r>
                    </a:p>
                  </a:txBody>
                  <a:tcPr/>
                </a:tc>
                <a:tc>
                  <a:txBody>
                    <a:bodyPr/>
                    <a:lstStyle/>
                    <a:p>
                      <a:r>
                        <a:rPr lang="en-US" sz="2400" dirty="0"/>
                        <a:t>258</a:t>
                      </a:r>
                    </a:p>
                  </a:txBody>
                  <a:tcPr/>
                </a:tc>
                <a:tc>
                  <a:txBody>
                    <a:bodyPr/>
                    <a:lstStyle/>
                    <a:p>
                      <a:r>
                        <a:rPr lang="en-US" sz="2400" dirty="0"/>
                        <a:t>140</a:t>
                      </a:r>
                    </a:p>
                  </a:txBody>
                  <a:tcPr/>
                </a:tc>
                <a:extLst>
                  <a:ext uri="{0D108BD9-81ED-4DB2-BD59-A6C34878D82A}">
                    <a16:rowId xmlns:a16="http://schemas.microsoft.com/office/drawing/2014/main" val="3954683368"/>
                  </a:ext>
                </a:extLst>
              </a:tr>
              <a:tr h="370840">
                <a:tc>
                  <a:txBody>
                    <a:bodyPr/>
                    <a:lstStyle/>
                    <a:p>
                      <a:r>
                        <a:rPr lang="en-US" sz="2400" b="0" i="0" u="none" strike="noStrike" kern="1200" baseline="0" dirty="0">
                          <a:solidFill>
                            <a:schemeClr val="dk1"/>
                          </a:solidFill>
                          <a:latin typeface="+mn-lt"/>
                          <a:ea typeface="+mn-ea"/>
                          <a:cs typeface="+mn-cs"/>
                        </a:rPr>
                        <a:t>Alfandary et al.</a:t>
                      </a:r>
                      <a:endParaRPr lang="en-US" sz="2400" dirty="0"/>
                    </a:p>
                  </a:txBody>
                  <a:tcPr/>
                </a:tc>
                <a:tc>
                  <a:txBody>
                    <a:bodyPr/>
                    <a:lstStyle/>
                    <a:p>
                      <a:r>
                        <a:rPr lang="en-US" sz="2400" dirty="0"/>
                        <a:t>2020</a:t>
                      </a:r>
                    </a:p>
                  </a:txBody>
                  <a:tcPr/>
                </a:tc>
                <a:tc>
                  <a:txBody>
                    <a:bodyPr/>
                    <a:lstStyle/>
                    <a:p>
                      <a:r>
                        <a:rPr lang="en-US" sz="2400" dirty="0"/>
                        <a:t>Israel</a:t>
                      </a:r>
                    </a:p>
                  </a:txBody>
                  <a:tcPr/>
                </a:tc>
                <a:tc>
                  <a:txBody>
                    <a:bodyPr/>
                    <a:lstStyle/>
                    <a:p>
                      <a:r>
                        <a:rPr lang="en-US" sz="2400" dirty="0"/>
                        <a:t>Ped</a:t>
                      </a:r>
                    </a:p>
                  </a:txBody>
                  <a:tcPr/>
                </a:tc>
                <a:tc>
                  <a:txBody>
                    <a:bodyPr/>
                    <a:lstStyle/>
                    <a:p>
                      <a:r>
                        <a:rPr lang="en-US" sz="2400" dirty="0"/>
                        <a:t>75</a:t>
                      </a:r>
                    </a:p>
                  </a:txBody>
                  <a:tcPr/>
                </a:tc>
                <a:tc>
                  <a:txBody>
                    <a:bodyPr/>
                    <a:lstStyle/>
                    <a:p>
                      <a:r>
                        <a:rPr lang="en-US" sz="2400" dirty="0"/>
                        <a:t>40</a:t>
                      </a:r>
                    </a:p>
                  </a:txBody>
                  <a:tcPr/>
                </a:tc>
                <a:extLst>
                  <a:ext uri="{0D108BD9-81ED-4DB2-BD59-A6C34878D82A}">
                    <a16:rowId xmlns:a16="http://schemas.microsoft.com/office/drawing/2014/main" val="3119595271"/>
                  </a:ext>
                </a:extLst>
              </a:tr>
              <a:tr h="370840">
                <a:tc>
                  <a:txBody>
                    <a:bodyPr/>
                    <a:lstStyle/>
                    <a:p>
                      <a:r>
                        <a:rPr lang="en-US" sz="2400" b="0" i="0" u="none" strike="noStrike" kern="1200" baseline="0" dirty="0">
                          <a:solidFill>
                            <a:schemeClr val="dk1"/>
                          </a:solidFill>
                          <a:latin typeface="+mn-lt"/>
                          <a:ea typeface="+mn-ea"/>
                          <a:cs typeface="+mn-cs"/>
                        </a:rPr>
                        <a:t>Beczkiewicz et al.</a:t>
                      </a:r>
                      <a:endParaRPr lang="en-US" sz="2400" dirty="0"/>
                    </a:p>
                  </a:txBody>
                  <a:tcPr/>
                </a:tc>
                <a:tc>
                  <a:txBody>
                    <a:bodyPr/>
                    <a:lstStyle/>
                    <a:p>
                      <a:r>
                        <a:rPr lang="en-US" sz="2400" dirty="0"/>
                        <a:t>2020</a:t>
                      </a:r>
                    </a:p>
                  </a:txBody>
                  <a:tcPr/>
                </a:tc>
                <a:tc>
                  <a:txBody>
                    <a:bodyPr/>
                    <a:lstStyle/>
                    <a:p>
                      <a:r>
                        <a:rPr lang="en-US" sz="2400" dirty="0"/>
                        <a:t>USA</a:t>
                      </a:r>
                    </a:p>
                  </a:txBody>
                  <a:tcPr/>
                </a:tc>
                <a:tc>
                  <a:txBody>
                    <a:bodyPr/>
                    <a:lstStyle/>
                    <a:p>
                      <a:r>
                        <a:rPr lang="en-US" sz="2400" dirty="0"/>
                        <a:t>All</a:t>
                      </a:r>
                    </a:p>
                  </a:txBody>
                  <a:tcPr/>
                </a:tc>
                <a:tc>
                  <a:txBody>
                    <a:bodyPr/>
                    <a:lstStyle/>
                    <a:p>
                      <a:r>
                        <a:rPr lang="en-US" sz="2400" dirty="0"/>
                        <a:t>74</a:t>
                      </a:r>
                    </a:p>
                  </a:txBody>
                  <a:tcPr/>
                </a:tc>
                <a:tc>
                  <a:txBody>
                    <a:bodyPr/>
                    <a:lstStyle/>
                    <a:p>
                      <a:r>
                        <a:rPr lang="en-US" sz="2400" dirty="0"/>
                        <a:t>44</a:t>
                      </a:r>
                    </a:p>
                  </a:txBody>
                  <a:tcPr/>
                </a:tc>
                <a:extLst>
                  <a:ext uri="{0D108BD9-81ED-4DB2-BD59-A6C34878D82A}">
                    <a16:rowId xmlns:a16="http://schemas.microsoft.com/office/drawing/2014/main" val="2061816421"/>
                  </a:ext>
                </a:extLst>
              </a:tr>
              <a:tr h="370840">
                <a:tc>
                  <a:txBody>
                    <a:bodyPr/>
                    <a:lstStyle/>
                    <a:p>
                      <a:r>
                        <a:rPr lang="en-US" sz="2400" b="0" i="0" u="none" strike="noStrike" kern="1200" baseline="0" dirty="0">
                          <a:solidFill>
                            <a:schemeClr val="dk1"/>
                          </a:solidFill>
                          <a:latin typeface="+mn-lt"/>
                          <a:ea typeface="+mn-ea"/>
                          <a:cs typeface="+mn-cs"/>
                        </a:rPr>
                        <a:t>Capone et al.</a:t>
                      </a:r>
                      <a:endParaRPr lang="en-US" sz="2400" dirty="0"/>
                    </a:p>
                  </a:txBody>
                  <a:tcPr/>
                </a:tc>
                <a:tc>
                  <a:txBody>
                    <a:bodyPr/>
                    <a:lstStyle/>
                    <a:p>
                      <a:r>
                        <a:rPr lang="en-US" sz="2400" dirty="0"/>
                        <a:t>2021</a:t>
                      </a:r>
                    </a:p>
                  </a:txBody>
                  <a:tcPr/>
                </a:tc>
                <a:tc>
                  <a:txBody>
                    <a:bodyPr/>
                    <a:lstStyle/>
                    <a:p>
                      <a:r>
                        <a:rPr lang="en-US" sz="2400" dirty="0"/>
                        <a:t>Italy</a:t>
                      </a:r>
                    </a:p>
                  </a:txBody>
                  <a:tcPr/>
                </a:tc>
                <a:tc>
                  <a:txBody>
                    <a:bodyPr/>
                    <a:lstStyle/>
                    <a:p>
                      <a:r>
                        <a:rPr lang="en-US" sz="2400" dirty="0"/>
                        <a:t>Ped</a:t>
                      </a:r>
                    </a:p>
                  </a:txBody>
                  <a:tcPr/>
                </a:tc>
                <a:tc>
                  <a:txBody>
                    <a:bodyPr/>
                    <a:lstStyle/>
                    <a:p>
                      <a:r>
                        <a:rPr lang="en-US" sz="2400" dirty="0"/>
                        <a:t>100</a:t>
                      </a:r>
                    </a:p>
                  </a:txBody>
                  <a:tcPr/>
                </a:tc>
                <a:tc>
                  <a:txBody>
                    <a:bodyPr/>
                    <a:lstStyle/>
                    <a:p>
                      <a:r>
                        <a:rPr lang="en-US" sz="2400" dirty="0"/>
                        <a:t>39</a:t>
                      </a:r>
                    </a:p>
                  </a:txBody>
                  <a:tcPr/>
                </a:tc>
                <a:extLst>
                  <a:ext uri="{0D108BD9-81ED-4DB2-BD59-A6C34878D82A}">
                    <a16:rowId xmlns:a16="http://schemas.microsoft.com/office/drawing/2014/main" val="1640342331"/>
                  </a:ext>
                </a:extLst>
              </a:tr>
            </a:tbl>
          </a:graphicData>
        </a:graphic>
      </p:graphicFrame>
    </p:spTree>
    <p:extLst>
      <p:ext uri="{BB962C8B-B14F-4D97-AF65-F5344CB8AC3E}">
        <p14:creationId xmlns:p14="http://schemas.microsoft.com/office/powerpoint/2010/main" val="823326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CEA117-EB5B-4F53-C79A-CFA488E0E572}"/>
              </a:ext>
            </a:extLst>
          </p:cNvPr>
          <p:cNvPicPr>
            <a:picLocks noChangeAspect="1"/>
          </p:cNvPicPr>
          <p:nvPr/>
        </p:nvPicPr>
        <p:blipFill>
          <a:blip r:embed="rId2"/>
          <a:stretch>
            <a:fillRect/>
          </a:stretch>
        </p:blipFill>
        <p:spPr>
          <a:xfrm>
            <a:off x="395287" y="784421"/>
            <a:ext cx="9496425" cy="2124075"/>
          </a:xfrm>
          <a:prstGeom prst="rect">
            <a:avLst/>
          </a:prstGeom>
          <a:noFill/>
          <a:ln w="9525">
            <a:noFill/>
            <a:miter lim="800000"/>
            <a:headEnd/>
            <a:tailEnd/>
          </a:ln>
          <a:effectLst>
            <a:outerShdw blurRad="50800" dist="88900" dir="2700000" algn="tl" rotWithShape="0">
              <a:prstClr val="black">
                <a:alpha val="40000"/>
              </a:prstClr>
            </a:outerShdw>
          </a:effectLst>
        </p:spPr>
      </p:pic>
      <p:sp>
        <p:nvSpPr>
          <p:cNvPr id="5" name="TextBox 4">
            <a:extLst>
              <a:ext uri="{FF2B5EF4-FFF2-40B4-BE49-F238E27FC236}">
                <a16:creationId xmlns:a16="http://schemas.microsoft.com/office/drawing/2014/main" id="{B507DE14-C31A-36BE-63C2-F12F9F2B4A32}"/>
              </a:ext>
            </a:extLst>
          </p:cNvPr>
          <p:cNvSpPr txBox="1"/>
          <p:nvPr/>
        </p:nvSpPr>
        <p:spPr>
          <a:xfrm>
            <a:off x="956605" y="3832239"/>
            <a:ext cx="8398413" cy="1697068"/>
          </a:xfrm>
          <a:prstGeom prst="rect">
            <a:avLst/>
          </a:prstGeom>
          <a:noFill/>
        </p:spPr>
        <p:txBody>
          <a:bodyPr wrap="square">
            <a:spAutoFit/>
          </a:bodyPr>
          <a:lstStyle/>
          <a:p>
            <a:pPr algn="just">
              <a:lnSpc>
                <a:spcPct val="150000"/>
              </a:lnSpc>
            </a:pPr>
            <a:r>
              <a:rPr lang="en-US" sz="2400" b="0" i="0" u="none" strike="noStrike" baseline="0" dirty="0">
                <a:solidFill>
                  <a:srgbClr val="211D1E"/>
                </a:solidFill>
              </a:rPr>
              <a:t>The majority of patients were young with a mean age (SD) of 10.68 (14.07) years. Youngest was 6 months old while the oldest was 46 years old, and 21 (58.33 %) patients were males. </a:t>
            </a:r>
            <a:endParaRPr lang="en-US" sz="2400" dirty="0"/>
          </a:p>
        </p:txBody>
      </p:sp>
    </p:spTree>
    <p:extLst>
      <p:ext uri="{BB962C8B-B14F-4D97-AF65-F5344CB8AC3E}">
        <p14:creationId xmlns:p14="http://schemas.microsoft.com/office/powerpoint/2010/main" val="3047531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D350C5-8DDC-E036-F44F-74A29C10E250}"/>
              </a:ext>
            </a:extLst>
          </p:cNvPr>
          <p:cNvPicPr>
            <a:picLocks noChangeAspect="1"/>
          </p:cNvPicPr>
          <p:nvPr/>
        </p:nvPicPr>
        <p:blipFill>
          <a:blip r:embed="rId2"/>
          <a:stretch>
            <a:fillRect/>
          </a:stretch>
        </p:blipFill>
        <p:spPr>
          <a:xfrm>
            <a:off x="2076743" y="3070347"/>
            <a:ext cx="6133514" cy="3568359"/>
          </a:xfrm>
          <a:prstGeom prst="rect">
            <a:avLst/>
          </a:prstGeom>
        </p:spPr>
      </p:pic>
      <p:pic>
        <p:nvPicPr>
          <p:cNvPr id="5" name="Picture 4">
            <a:extLst>
              <a:ext uri="{FF2B5EF4-FFF2-40B4-BE49-F238E27FC236}">
                <a16:creationId xmlns:a16="http://schemas.microsoft.com/office/drawing/2014/main" id="{4B807560-8E04-6BE3-8B0B-B4E99DEE1C25}"/>
              </a:ext>
            </a:extLst>
          </p:cNvPr>
          <p:cNvPicPr>
            <a:picLocks noChangeAspect="1"/>
          </p:cNvPicPr>
          <p:nvPr/>
        </p:nvPicPr>
        <p:blipFill>
          <a:blip r:embed="rId3"/>
          <a:stretch>
            <a:fillRect/>
          </a:stretch>
        </p:blipFill>
        <p:spPr>
          <a:xfrm>
            <a:off x="257175" y="219294"/>
            <a:ext cx="9772650" cy="904875"/>
          </a:xfrm>
          <a:prstGeom prst="rect">
            <a:avLst/>
          </a:prstGeom>
          <a:noFill/>
          <a:ln w="9525">
            <a:noFill/>
            <a:miter lim="800000"/>
            <a:headEnd/>
            <a:tailEnd/>
          </a:ln>
          <a:effectLst>
            <a:outerShdw blurRad="50800" dist="88900" dir="2700000" algn="tl" rotWithShape="0">
              <a:prstClr val="black">
                <a:alpha val="40000"/>
              </a:prstClr>
            </a:outerShdw>
          </a:effectLst>
        </p:spPr>
      </p:pic>
      <p:pic>
        <p:nvPicPr>
          <p:cNvPr id="7" name="Picture 6">
            <a:extLst>
              <a:ext uri="{FF2B5EF4-FFF2-40B4-BE49-F238E27FC236}">
                <a16:creationId xmlns:a16="http://schemas.microsoft.com/office/drawing/2014/main" id="{43F7383A-00D4-1F50-27A4-5EAB17069A31}"/>
              </a:ext>
            </a:extLst>
          </p:cNvPr>
          <p:cNvPicPr>
            <a:picLocks noChangeAspect="1"/>
          </p:cNvPicPr>
          <p:nvPr/>
        </p:nvPicPr>
        <p:blipFill>
          <a:blip r:embed="rId4"/>
          <a:stretch>
            <a:fillRect/>
          </a:stretch>
        </p:blipFill>
        <p:spPr>
          <a:xfrm>
            <a:off x="2538889" y="1232184"/>
            <a:ext cx="5209222" cy="1679005"/>
          </a:xfrm>
          <a:prstGeom prst="rect">
            <a:avLst/>
          </a:prstGeom>
          <a:noFill/>
          <a:ln w="9525">
            <a:noFill/>
            <a:miter lim="800000"/>
            <a:headEnd/>
            <a:tailEnd/>
          </a:ln>
          <a:effectLst>
            <a:outerShdw blurRad="50800" dist="88900" dir="2700000" algn="tl" rotWithShape="0">
              <a:prstClr val="black">
                <a:alpha val="40000"/>
              </a:prstClr>
            </a:outerShdw>
          </a:effectLst>
        </p:spPr>
      </p:pic>
    </p:spTree>
    <p:extLst>
      <p:ext uri="{BB962C8B-B14F-4D97-AF65-F5344CB8AC3E}">
        <p14:creationId xmlns:p14="http://schemas.microsoft.com/office/powerpoint/2010/main" val="155799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1AE58BF-3F7F-DE74-AE7F-0D63DCC4D85D}"/>
              </a:ext>
            </a:extLst>
          </p:cNvPr>
          <p:cNvGrpSpPr/>
          <p:nvPr/>
        </p:nvGrpSpPr>
        <p:grpSpPr>
          <a:xfrm>
            <a:off x="451704" y="309488"/>
            <a:ext cx="9029920" cy="1749815"/>
            <a:chOff x="100012" y="831604"/>
            <a:chExt cx="10086975" cy="2381250"/>
          </a:xfrm>
        </p:grpSpPr>
        <p:pic>
          <p:nvPicPr>
            <p:cNvPr id="3" name="Picture 2">
              <a:extLst>
                <a:ext uri="{FF2B5EF4-FFF2-40B4-BE49-F238E27FC236}">
                  <a16:creationId xmlns:a16="http://schemas.microsoft.com/office/drawing/2014/main" id="{AEB1917A-89E5-0CF6-F10E-60610B0CE8C4}"/>
                </a:ext>
              </a:extLst>
            </p:cNvPr>
            <p:cNvPicPr>
              <a:picLocks noChangeAspect="1"/>
            </p:cNvPicPr>
            <p:nvPr/>
          </p:nvPicPr>
          <p:blipFill>
            <a:blip r:embed="rId2"/>
            <a:stretch>
              <a:fillRect/>
            </a:stretch>
          </p:blipFill>
          <p:spPr>
            <a:xfrm>
              <a:off x="100012" y="831604"/>
              <a:ext cx="10086975" cy="2381250"/>
            </a:xfrm>
            <a:prstGeom prst="rect">
              <a:avLst/>
            </a:prstGeom>
            <a:noFill/>
            <a:ln w="9525">
              <a:noFill/>
              <a:miter lim="800000"/>
              <a:headEnd/>
              <a:tailEnd/>
            </a:ln>
            <a:effectLst>
              <a:outerShdw blurRad="50800" dist="88900" dir="2700000" algn="tl" rotWithShape="0">
                <a:prstClr val="black">
                  <a:alpha val="40000"/>
                </a:prstClr>
              </a:outerShdw>
            </a:effectLst>
          </p:spPr>
        </p:pic>
        <p:pic>
          <p:nvPicPr>
            <p:cNvPr id="5" name="Picture 4">
              <a:extLst>
                <a:ext uri="{FF2B5EF4-FFF2-40B4-BE49-F238E27FC236}">
                  <a16:creationId xmlns:a16="http://schemas.microsoft.com/office/drawing/2014/main" id="{97364856-7859-082D-7370-CC3857E5EB9E}"/>
                </a:ext>
              </a:extLst>
            </p:cNvPr>
            <p:cNvPicPr>
              <a:picLocks noChangeAspect="1"/>
            </p:cNvPicPr>
            <p:nvPr/>
          </p:nvPicPr>
          <p:blipFill>
            <a:blip r:embed="rId3"/>
            <a:stretch>
              <a:fillRect/>
            </a:stretch>
          </p:blipFill>
          <p:spPr>
            <a:xfrm>
              <a:off x="3518681" y="873809"/>
              <a:ext cx="4988997" cy="363781"/>
            </a:xfrm>
            <a:prstGeom prst="rect">
              <a:avLst/>
            </a:prstGeom>
          </p:spPr>
        </p:pic>
      </p:grpSp>
      <p:pic>
        <p:nvPicPr>
          <p:cNvPr id="4" name="Picture 3">
            <a:extLst>
              <a:ext uri="{FF2B5EF4-FFF2-40B4-BE49-F238E27FC236}">
                <a16:creationId xmlns:a16="http://schemas.microsoft.com/office/drawing/2014/main" id="{FCA6B867-E80A-15C6-6D9A-4802004B52CC}"/>
              </a:ext>
            </a:extLst>
          </p:cNvPr>
          <p:cNvPicPr>
            <a:picLocks noChangeAspect="1"/>
          </p:cNvPicPr>
          <p:nvPr/>
        </p:nvPicPr>
        <p:blipFill>
          <a:blip r:embed="rId4"/>
          <a:stretch>
            <a:fillRect/>
          </a:stretch>
        </p:blipFill>
        <p:spPr>
          <a:xfrm>
            <a:off x="2331098" y="2363373"/>
            <a:ext cx="5647199" cy="4295158"/>
          </a:xfrm>
          <a:prstGeom prst="rect">
            <a:avLst/>
          </a:prstGeom>
          <a:noFill/>
          <a:ln w="9525">
            <a:noFill/>
            <a:miter lim="800000"/>
            <a:headEnd/>
            <a:tailEnd/>
          </a:ln>
          <a:effectLst>
            <a:outerShdw blurRad="50800" dist="88900" dir="2700000" algn="tl" rotWithShape="0">
              <a:prstClr val="black">
                <a:alpha val="40000"/>
              </a:prstClr>
            </a:outerShdw>
          </a:effectLst>
        </p:spPr>
      </p:pic>
    </p:spTree>
    <p:extLst>
      <p:ext uri="{BB962C8B-B14F-4D97-AF65-F5344CB8AC3E}">
        <p14:creationId xmlns:p14="http://schemas.microsoft.com/office/powerpoint/2010/main" val="33028922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4102</TotalTime>
  <Words>694</Words>
  <Application>Microsoft Office PowerPoint</Application>
  <PresentationFormat>35mm Slides</PresentationFormat>
  <Paragraphs>142</Paragraphs>
  <Slides>28</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Times New Roman</vt:lpstr>
      <vt:lpstr>Office Theme</vt:lpstr>
      <vt:lpstr>PowerPoint Presentation</vt:lpstr>
      <vt:lpstr>Epidemiology of HUS in Egypt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ihab elhakim</dc:creator>
  <cp:lastModifiedBy>ihab elhakim</cp:lastModifiedBy>
  <cp:revision>9</cp:revision>
  <dcterms:created xsi:type="dcterms:W3CDTF">2023-12-03T20:32:10Z</dcterms:created>
  <dcterms:modified xsi:type="dcterms:W3CDTF">2023-12-06T23:19:03Z</dcterms:modified>
</cp:coreProperties>
</file>